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3" r:id="rId3"/>
    <p:sldId id="260" r:id="rId4"/>
    <p:sldId id="264" r:id="rId5"/>
    <p:sldId id="262" r:id="rId6"/>
    <p:sldId id="278" r:id="rId7"/>
    <p:sldId id="265" r:id="rId8"/>
    <p:sldId id="266" r:id="rId9"/>
    <p:sldId id="267" r:id="rId10"/>
    <p:sldId id="268" r:id="rId11"/>
    <p:sldId id="269" r:id="rId12"/>
    <p:sldId id="270" r:id="rId13"/>
    <p:sldId id="271" r:id="rId14"/>
    <p:sldId id="272" r:id="rId15"/>
    <p:sldId id="273" r:id="rId16"/>
    <p:sldId id="274" r:id="rId17"/>
    <p:sldId id="277" r:id="rId18"/>
    <p:sldId id="276"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99"/>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07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F3430C1-1426-4275-9D23-576B6E707A3D}" type="datetimeFigureOut">
              <a:rPr lang="en-GB"/>
              <a:pPr>
                <a:defRPr/>
              </a:pPr>
              <a:t>11/04/2014</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EA5C706-681F-419F-B26B-325AEC41FE48}" type="slidenum">
              <a:rPr lang="en-GB"/>
              <a:pPr>
                <a:defRPr/>
              </a:pPr>
              <a:t>‹N›</a:t>
            </a:fld>
            <a:endParaRPr lang="en-GB"/>
          </a:p>
        </p:txBody>
      </p:sp>
    </p:spTree>
    <p:extLst>
      <p:ext uri="{BB962C8B-B14F-4D97-AF65-F5344CB8AC3E}">
        <p14:creationId xmlns:p14="http://schemas.microsoft.com/office/powerpoint/2010/main" val="281345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2970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C4DFB806-3258-4589-BAD5-5ECED4D30C6B}" type="slidenum">
              <a:rPr lang="en-GB" altLang="it-IT" sz="1200">
                <a:latin typeface="Calibri" pitchFamily="34" charset="0"/>
              </a:rPr>
              <a:pPr algn="r"/>
              <a:t>2</a:t>
            </a:fld>
            <a:endParaRPr lang="en-GB" altLang="it-IT"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4198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517C024D-AF6F-498A-9856-8D32987A72ED}" type="slidenum">
              <a:rPr lang="en-GB" altLang="it-IT" sz="1200">
                <a:latin typeface="Calibri" pitchFamily="34" charset="0"/>
              </a:rPr>
              <a:pPr algn="r"/>
              <a:t>11</a:t>
            </a:fld>
            <a:endParaRPr lang="en-GB" altLang="it-IT"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4403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73CD8473-C240-4853-B294-0D3C414664C0}" type="slidenum">
              <a:rPr lang="en-GB" altLang="it-IT" sz="1200">
                <a:latin typeface="Calibri" pitchFamily="34" charset="0"/>
              </a:rPr>
              <a:pPr algn="r"/>
              <a:t>12</a:t>
            </a:fld>
            <a:endParaRPr lang="en-GB" altLang="it-IT"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4608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E2075B5B-A4E0-4800-BAAE-3E3CCDCDB4C6}" type="slidenum">
              <a:rPr lang="en-GB" altLang="it-IT" sz="1200">
                <a:latin typeface="Calibri" pitchFamily="34" charset="0"/>
              </a:rPr>
              <a:pPr algn="r"/>
              <a:t>13</a:t>
            </a:fld>
            <a:endParaRPr lang="en-GB" altLang="it-IT"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4813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08F742A7-9733-4DB4-BBB8-614546FAB054}" type="slidenum">
              <a:rPr lang="en-GB" altLang="it-IT" sz="1200">
                <a:latin typeface="Calibri" pitchFamily="34" charset="0"/>
              </a:rPr>
              <a:pPr algn="r"/>
              <a:t>14</a:t>
            </a:fld>
            <a:endParaRPr lang="en-GB" altLang="it-IT"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5018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136F5829-E050-4027-A58F-9B30DD4DB896}" type="slidenum">
              <a:rPr lang="en-GB" altLang="it-IT" sz="1200">
                <a:latin typeface="Calibri" pitchFamily="34" charset="0"/>
              </a:rPr>
              <a:pPr algn="r"/>
              <a:t>15</a:t>
            </a:fld>
            <a:endParaRPr lang="en-GB" altLang="it-IT"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5222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8F6D5ED8-860F-46D4-AD2A-96D5C5879A5F}" type="slidenum">
              <a:rPr lang="en-GB" altLang="it-IT" sz="1200">
                <a:latin typeface="Calibri" pitchFamily="34" charset="0"/>
              </a:rPr>
              <a:pPr algn="r"/>
              <a:t>16</a:t>
            </a:fld>
            <a:endParaRPr lang="en-GB" altLang="it-IT"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5837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7264AD45-DE6E-4E2D-AB3D-A99D3FF8FDFE}" type="slidenum">
              <a:rPr lang="en-GB" altLang="it-IT" sz="1200">
                <a:latin typeface="Calibri" pitchFamily="34" charset="0"/>
              </a:rPr>
              <a:pPr algn="r"/>
              <a:t>17</a:t>
            </a:fld>
            <a:endParaRPr lang="en-GB" altLang="it-IT"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5632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8BE52559-F25F-4EBB-B2D8-6252413F2B31}" type="slidenum">
              <a:rPr lang="en-GB" altLang="it-IT" sz="1200">
                <a:latin typeface="Calibri" pitchFamily="34" charset="0"/>
              </a:rPr>
              <a:pPr algn="r"/>
              <a:t>18</a:t>
            </a:fld>
            <a:endParaRPr lang="en-GB" altLang="it-IT"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A51CD9A-76BE-44A6-B893-94FCFB2D24A0}" type="slidenum">
              <a:rPr lang="en-GB" altLang="it-IT">
                <a:latin typeface="Calibri" pitchFamily="34" charset="0"/>
              </a:rPr>
              <a:pPr fontAlgn="base">
                <a:spcBef>
                  <a:spcPct val="0"/>
                </a:spcBef>
                <a:spcAft>
                  <a:spcPct val="0"/>
                </a:spcAft>
              </a:pPr>
              <a:t>3</a:t>
            </a:fld>
            <a:endParaRPr lang="en-GB" altLang="it-IT">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31748"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750E360F-89D7-4C49-9E76-B5300B6B919C}" type="slidenum">
              <a:rPr lang="en-GB" altLang="it-IT" sz="1200">
                <a:latin typeface="Calibri" pitchFamily="34" charset="0"/>
              </a:rPr>
              <a:pPr algn="r"/>
              <a:t>4</a:t>
            </a:fld>
            <a:endParaRPr lang="en-GB" altLang="it-IT"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2765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43D49ABE-888E-4412-AF8D-117459082C83}" type="slidenum">
              <a:rPr lang="en-GB" altLang="it-IT" sz="1200">
                <a:latin typeface="Calibri" pitchFamily="34" charset="0"/>
              </a:rPr>
              <a:pPr algn="r"/>
              <a:t>5</a:t>
            </a:fld>
            <a:endParaRPr lang="en-GB" altLang="it-IT"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6042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66D54335-A69B-417F-B007-9161A712E01B}" type="slidenum">
              <a:rPr lang="en-GB" altLang="it-IT" sz="1200">
                <a:latin typeface="Calibri" pitchFamily="34" charset="0"/>
              </a:rPr>
              <a:pPr algn="r"/>
              <a:t>6</a:t>
            </a:fld>
            <a:endParaRPr lang="en-GB" altLang="it-IT"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3379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889122EB-6D08-4735-B912-5F73978683FB}" type="slidenum">
              <a:rPr lang="en-GB" altLang="it-IT" sz="1200">
                <a:latin typeface="Calibri" pitchFamily="34" charset="0"/>
              </a:rPr>
              <a:pPr algn="r"/>
              <a:t>7</a:t>
            </a:fld>
            <a:endParaRPr lang="en-GB" altLang="it-IT"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3584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8F748D80-C56D-48CC-B231-58C17D2E3D79}" type="slidenum">
              <a:rPr lang="en-GB" altLang="it-IT" sz="1200">
                <a:latin typeface="Calibri" pitchFamily="34" charset="0"/>
              </a:rPr>
              <a:pPr algn="r"/>
              <a:t>8</a:t>
            </a:fld>
            <a:endParaRPr lang="en-GB" altLang="it-IT"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37892"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73C709B4-F084-469E-A251-5FE1CBE5E46B}" type="slidenum">
              <a:rPr lang="en-GB" altLang="it-IT" sz="1200">
                <a:latin typeface="Calibri" pitchFamily="34" charset="0"/>
              </a:rPr>
              <a:pPr algn="r"/>
              <a:t>9</a:t>
            </a:fld>
            <a:endParaRPr lang="en-GB" altLang="it-IT"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it-IT" smtClean="0"/>
          </a:p>
        </p:txBody>
      </p:sp>
      <p:sp>
        <p:nvSpPr>
          <p:cNvPr id="39940"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r"/>
            <a:fld id="{9F99A961-BED8-4455-8D92-CF419CF7E07F}" type="slidenum">
              <a:rPr lang="en-GB" altLang="it-IT" sz="1200">
                <a:latin typeface="Calibri" pitchFamily="34" charset="0"/>
              </a:rPr>
              <a:pPr algn="r"/>
              <a:t>10</a:t>
            </a:fld>
            <a:endParaRPr lang="en-GB" altLang="it-IT"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734D130F-8905-4016-A272-EF51C39FFAB9}" type="datetimeFigureOut">
              <a:rPr lang="en-GB"/>
              <a:pPr>
                <a:defRPr/>
              </a:pPr>
              <a:t>11/04/2014</a:t>
            </a:fld>
            <a:endParaRPr lang="en-GB"/>
          </a:p>
        </p:txBody>
      </p:sp>
      <p:sp>
        <p:nvSpPr>
          <p:cNvPr id="5" name="Espace réservé du pied de page 18"/>
          <p:cNvSpPr>
            <a:spLocks noGrp="1"/>
          </p:cNvSpPr>
          <p:nvPr>
            <p:ph type="ftr" sz="quarter" idx="11"/>
          </p:nvPr>
        </p:nvSpPr>
        <p:spPr/>
        <p:txBody>
          <a:bodyPr/>
          <a:lstStyle>
            <a:lvl1pPr>
              <a:defRPr/>
            </a:lvl1pPr>
          </a:lstStyle>
          <a:p>
            <a:pPr>
              <a:defRPr/>
            </a:pPr>
            <a:endParaRPr lang="en-GB"/>
          </a:p>
        </p:txBody>
      </p:sp>
      <p:sp>
        <p:nvSpPr>
          <p:cNvPr id="6" name="Espace réservé du numéro de diapositive 26"/>
          <p:cNvSpPr>
            <a:spLocks noGrp="1"/>
          </p:cNvSpPr>
          <p:nvPr>
            <p:ph type="sldNum" sz="quarter" idx="12"/>
          </p:nvPr>
        </p:nvSpPr>
        <p:spPr/>
        <p:txBody>
          <a:bodyPr/>
          <a:lstStyle>
            <a:lvl1pPr>
              <a:defRPr/>
            </a:lvl1pPr>
          </a:lstStyle>
          <a:p>
            <a:pPr>
              <a:defRPr/>
            </a:pPr>
            <a:fld id="{E8BA5C45-191B-410D-85B9-0D15ECE1AA54}" type="slidenum">
              <a:rPr lang="en-GB"/>
              <a:pPr>
                <a:defRPr/>
              </a:pPr>
              <a:t>‹N›</a:t>
            </a:fld>
            <a:endParaRPr lang="en-GB"/>
          </a:p>
        </p:txBody>
      </p:sp>
    </p:spTree>
    <p:extLst>
      <p:ext uri="{BB962C8B-B14F-4D97-AF65-F5344CB8AC3E}">
        <p14:creationId xmlns:p14="http://schemas.microsoft.com/office/powerpoint/2010/main" val="27101025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A1B2D603-C9F8-4516-AF3A-47964A4E9854}" type="datetimeFigureOut">
              <a:rPr lang="en-GB"/>
              <a:pPr>
                <a:defRPr/>
              </a:pPr>
              <a:t>11/04/2014</a:t>
            </a:fld>
            <a:endParaRPr lang="en-GB"/>
          </a:p>
        </p:txBody>
      </p:sp>
      <p:sp>
        <p:nvSpPr>
          <p:cNvPr id="5" name="Espace réservé du pied de page 21"/>
          <p:cNvSpPr>
            <a:spLocks noGrp="1"/>
          </p:cNvSpPr>
          <p:nvPr>
            <p:ph type="ftr" sz="quarter" idx="11"/>
          </p:nvPr>
        </p:nvSpPr>
        <p:spPr/>
        <p:txBody>
          <a:bodyPr/>
          <a:lstStyle>
            <a:lvl1pPr>
              <a:defRPr/>
            </a:lvl1pPr>
          </a:lstStyle>
          <a:p>
            <a:pPr>
              <a:defRPr/>
            </a:pPr>
            <a:endParaRPr lang="en-GB"/>
          </a:p>
        </p:txBody>
      </p:sp>
      <p:sp>
        <p:nvSpPr>
          <p:cNvPr id="6" name="Espace réservé du numéro de diapositive 17"/>
          <p:cNvSpPr>
            <a:spLocks noGrp="1"/>
          </p:cNvSpPr>
          <p:nvPr>
            <p:ph type="sldNum" sz="quarter" idx="12"/>
          </p:nvPr>
        </p:nvSpPr>
        <p:spPr/>
        <p:txBody>
          <a:bodyPr/>
          <a:lstStyle>
            <a:lvl1pPr>
              <a:defRPr/>
            </a:lvl1pPr>
          </a:lstStyle>
          <a:p>
            <a:pPr>
              <a:defRPr/>
            </a:pPr>
            <a:fld id="{72110227-E44C-4240-A8BF-D1FA2BD8BE56}" type="slidenum">
              <a:rPr lang="en-GB"/>
              <a:pPr>
                <a:defRPr/>
              </a:pPr>
              <a:t>‹N›</a:t>
            </a:fld>
            <a:endParaRPr lang="en-GB"/>
          </a:p>
        </p:txBody>
      </p:sp>
    </p:spTree>
    <p:extLst>
      <p:ext uri="{BB962C8B-B14F-4D97-AF65-F5344CB8AC3E}">
        <p14:creationId xmlns:p14="http://schemas.microsoft.com/office/powerpoint/2010/main" val="31754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364B1A1A-9DCE-47CD-B83E-203A5D206D06}" type="datetimeFigureOut">
              <a:rPr lang="en-GB"/>
              <a:pPr>
                <a:defRPr/>
              </a:pPr>
              <a:t>11/04/2014</a:t>
            </a:fld>
            <a:endParaRPr lang="en-GB"/>
          </a:p>
        </p:txBody>
      </p:sp>
      <p:sp>
        <p:nvSpPr>
          <p:cNvPr id="5" name="Espace réservé du pied de page 21"/>
          <p:cNvSpPr>
            <a:spLocks noGrp="1"/>
          </p:cNvSpPr>
          <p:nvPr>
            <p:ph type="ftr" sz="quarter" idx="11"/>
          </p:nvPr>
        </p:nvSpPr>
        <p:spPr/>
        <p:txBody>
          <a:bodyPr/>
          <a:lstStyle>
            <a:lvl1pPr>
              <a:defRPr/>
            </a:lvl1pPr>
          </a:lstStyle>
          <a:p>
            <a:pPr>
              <a:defRPr/>
            </a:pPr>
            <a:endParaRPr lang="en-GB"/>
          </a:p>
        </p:txBody>
      </p:sp>
      <p:sp>
        <p:nvSpPr>
          <p:cNvPr id="6" name="Espace réservé du numéro de diapositive 17"/>
          <p:cNvSpPr>
            <a:spLocks noGrp="1"/>
          </p:cNvSpPr>
          <p:nvPr>
            <p:ph type="sldNum" sz="quarter" idx="12"/>
          </p:nvPr>
        </p:nvSpPr>
        <p:spPr/>
        <p:txBody>
          <a:bodyPr/>
          <a:lstStyle>
            <a:lvl1pPr>
              <a:defRPr/>
            </a:lvl1pPr>
          </a:lstStyle>
          <a:p>
            <a:pPr>
              <a:defRPr/>
            </a:pPr>
            <a:fld id="{9CBF432F-3F55-462D-B10A-C1FD40D0AD44}" type="slidenum">
              <a:rPr lang="en-GB"/>
              <a:pPr>
                <a:defRPr/>
              </a:pPr>
              <a:t>‹N›</a:t>
            </a:fld>
            <a:endParaRPr lang="en-GB"/>
          </a:p>
        </p:txBody>
      </p:sp>
    </p:spTree>
    <p:extLst>
      <p:ext uri="{BB962C8B-B14F-4D97-AF65-F5344CB8AC3E}">
        <p14:creationId xmlns:p14="http://schemas.microsoft.com/office/powerpoint/2010/main" val="81989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83122A4A-0AF0-4050-A5ED-CAE1C4DD19B9}" type="datetimeFigureOut">
              <a:rPr lang="en-GB"/>
              <a:pPr>
                <a:defRPr/>
              </a:pPr>
              <a:t>11/04/2014</a:t>
            </a:fld>
            <a:endParaRPr lang="en-GB"/>
          </a:p>
        </p:txBody>
      </p:sp>
      <p:sp>
        <p:nvSpPr>
          <p:cNvPr id="5" name="Espace réservé du pied de page 21"/>
          <p:cNvSpPr>
            <a:spLocks noGrp="1"/>
          </p:cNvSpPr>
          <p:nvPr>
            <p:ph type="ftr" sz="quarter" idx="11"/>
          </p:nvPr>
        </p:nvSpPr>
        <p:spPr/>
        <p:txBody>
          <a:bodyPr/>
          <a:lstStyle>
            <a:lvl1pPr>
              <a:defRPr/>
            </a:lvl1pPr>
          </a:lstStyle>
          <a:p>
            <a:pPr>
              <a:defRPr/>
            </a:pPr>
            <a:endParaRPr lang="en-GB"/>
          </a:p>
        </p:txBody>
      </p:sp>
      <p:sp>
        <p:nvSpPr>
          <p:cNvPr id="6" name="Espace réservé du numéro de diapositive 17"/>
          <p:cNvSpPr>
            <a:spLocks noGrp="1"/>
          </p:cNvSpPr>
          <p:nvPr>
            <p:ph type="sldNum" sz="quarter" idx="12"/>
          </p:nvPr>
        </p:nvSpPr>
        <p:spPr/>
        <p:txBody>
          <a:bodyPr/>
          <a:lstStyle>
            <a:lvl1pPr>
              <a:defRPr/>
            </a:lvl1pPr>
          </a:lstStyle>
          <a:p>
            <a:pPr>
              <a:defRPr/>
            </a:pPr>
            <a:fld id="{4F236B02-B5E5-4165-9659-45CDDD33D8CC}" type="slidenum">
              <a:rPr lang="en-GB"/>
              <a:pPr>
                <a:defRPr/>
              </a:pPr>
              <a:t>‹N›</a:t>
            </a:fld>
            <a:endParaRPr lang="en-GB"/>
          </a:p>
        </p:txBody>
      </p:sp>
    </p:spTree>
    <p:extLst>
      <p:ext uri="{BB962C8B-B14F-4D97-AF65-F5344CB8AC3E}">
        <p14:creationId xmlns:p14="http://schemas.microsoft.com/office/powerpoint/2010/main" val="205159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598DB74-0F5E-4949-84B4-02C06CB9F765}" type="datetimeFigureOut">
              <a:rPr lang="en-GB"/>
              <a:pPr>
                <a:defRPr/>
              </a:pPr>
              <a:t>11/04/2014</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86A8E3DA-DCAE-484B-8401-10AE1F77307A}" type="slidenum">
              <a:rPr lang="en-GB"/>
              <a:pPr>
                <a:defRPr/>
              </a:pPr>
              <a:t>‹N›</a:t>
            </a:fld>
            <a:endParaRPr lang="en-GB"/>
          </a:p>
        </p:txBody>
      </p:sp>
    </p:spTree>
    <p:extLst>
      <p:ext uri="{BB962C8B-B14F-4D97-AF65-F5344CB8AC3E}">
        <p14:creationId xmlns:p14="http://schemas.microsoft.com/office/powerpoint/2010/main" val="28997501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44F04DF5-011B-44BD-979A-20FCA48CF4D0}" type="datetimeFigureOut">
              <a:rPr lang="en-GB"/>
              <a:pPr>
                <a:defRPr/>
              </a:pPr>
              <a:t>11/04/2014</a:t>
            </a:fld>
            <a:endParaRPr lang="en-GB"/>
          </a:p>
        </p:txBody>
      </p:sp>
      <p:sp>
        <p:nvSpPr>
          <p:cNvPr id="6" name="Espace réservé du pied de page 21"/>
          <p:cNvSpPr>
            <a:spLocks noGrp="1"/>
          </p:cNvSpPr>
          <p:nvPr>
            <p:ph type="ftr" sz="quarter" idx="11"/>
          </p:nvPr>
        </p:nvSpPr>
        <p:spPr/>
        <p:txBody>
          <a:bodyPr/>
          <a:lstStyle>
            <a:lvl1pPr>
              <a:defRPr/>
            </a:lvl1pPr>
          </a:lstStyle>
          <a:p>
            <a:pPr>
              <a:defRPr/>
            </a:pPr>
            <a:endParaRPr lang="en-GB"/>
          </a:p>
        </p:txBody>
      </p:sp>
      <p:sp>
        <p:nvSpPr>
          <p:cNvPr id="7" name="Espace réservé du numéro de diapositive 17"/>
          <p:cNvSpPr>
            <a:spLocks noGrp="1"/>
          </p:cNvSpPr>
          <p:nvPr>
            <p:ph type="sldNum" sz="quarter" idx="12"/>
          </p:nvPr>
        </p:nvSpPr>
        <p:spPr/>
        <p:txBody>
          <a:bodyPr/>
          <a:lstStyle>
            <a:lvl1pPr>
              <a:defRPr/>
            </a:lvl1pPr>
          </a:lstStyle>
          <a:p>
            <a:pPr>
              <a:defRPr/>
            </a:pPr>
            <a:fld id="{1EC0CD59-3FD1-4C67-BA73-27AAB1700BB2}" type="slidenum">
              <a:rPr lang="en-GB"/>
              <a:pPr>
                <a:defRPr/>
              </a:pPr>
              <a:t>‹N›</a:t>
            </a:fld>
            <a:endParaRPr lang="en-GB"/>
          </a:p>
        </p:txBody>
      </p:sp>
    </p:spTree>
    <p:extLst>
      <p:ext uri="{BB962C8B-B14F-4D97-AF65-F5344CB8AC3E}">
        <p14:creationId xmlns:p14="http://schemas.microsoft.com/office/powerpoint/2010/main" val="405470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BE169B92-96EF-4750-9A64-20D1B1A71B19}" type="datetimeFigureOut">
              <a:rPr lang="en-GB"/>
              <a:pPr>
                <a:defRPr/>
              </a:pPr>
              <a:t>11/04/2014</a:t>
            </a:fld>
            <a:endParaRPr lang="en-GB"/>
          </a:p>
        </p:txBody>
      </p:sp>
      <p:sp>
        <p:nvSpPr>
          <p:cNvPr id="8" name="Espace réservé du pied de page 21"/>
          <p:cNvSpPr>
            <a:spLocks noGrp="1"/>
          </p:cNvSpPr>
          <p:nvPr>
            <p:ph type="ftr" sz="quarter" idx="11"/>
          </p:nvPr>
        </p:nvSpPr>
        <p:spPr/>
        <p:txBody>
          <a:bodyPr/>
          <a:lstStyle>
            <a:lvl1pPr>
              <a:defRPr/>
            </a:lvl1pPr>
          </a:lstStyle>
          <a:p>
            <a:pPr>
              <a:defRPr/>
            </a:pPr>
            <a:endParaRPr lang="en-GB"/>
          </a:p>
        </p:txBody>
      </p:sp>
      <p:sp>
        <p:nvSpPr>
          <p:cNvPr id="9" name="Espace réservé du numéro de diapositive 17"/>
          <p:cNvSpPr>
            <a:spLocks noGrp="1"/>
          </p:cNvSpPr>
          <p:nvPr>
            <p:ph type="sldNum" sz="quarter" idx="12"/>
          </p:nvPr>
        </p:nvSpPr>
        <p:spPr/>
        <p:txBody>
          <a:bodyPr/>
          <a:lstStyle>
            <a:lvl1pPr>
              <a:defRPr/>
            </a:lvl1pPr>
          </a:lstStyle>
          <a:p>
            <a:pPr>
              <a:defRPr/>
            </a:pPr>
            <a:fld id="{2B91F3F5-DD69-462E-BEAC-3F30D75644D7}" type="slidenum">
              <a:rPr lang="en-GB"/>
              <a:pPr>
                <a:defRPr/>
              </a:pPr>
              <a:t>‹N›</a:t>
            </a:fld>
            <a:endParaRPr lang="en-GB"/>
          </a:p>
        </p:txBody>
      </p:sp>
    </p:spTree>
    <p:extLst>
      <p:ext uri="{BB962C8B-B14F-4D97-AF65-F5344CB8AC3E}">
        <p14:creationId xmlns:p14="http://schemas.microsoft.com/office/powerpoint/2010/main" val="157478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771FA8E0-A23B-41F8-9D67-5327A58B62A1}" type="datetimeFigureOut">
              <a:rPr lang="en-GB"/>
              <a:pPr>
                <a:defRPr/>
              </a:pPr>
              <a:t>11/04/2014</a:t>
            </a:fld>
            <a:endParaRPr lang="en-GB"/>
          </a:p>
        </p:txBody>
      </p:sp>
      <p:sp>
        <p:nvSpPr>
          <p:cNvPr id="4" name="Espace réservé du pied de page 21"/>
          <p:cNvSpPr>
            <a:spLocks noGrp="1"/>
          </p:cNvSpPr>
          <p:nvPr>
            <p:ph type="ftr" sz="quarter" idx="11"/>
          </p:nvPr>
        </p:nvSpPr>
        <p:spPr/>
        <p:txBody>
          <a:bodyPr/>
          <a:lstStyle>
            <a:lvl1pPr>
              <a:defRPr/>
            </a:lvl1pPr>
          </a:lstStyle>
          <a:p>
            <a:pPr>
              <a:defRPr/>
            </a:pPr>
            <a:endParaRPr lang="en-GB"/>
          </a:p>
        </p:txBody>
      </p:sp>
      <p:sp>
        <p:nvSpPr>
          <p:cNvPr id="5" name="Espace réservé du numéro de diapositive 17"/>
          <p:cNvSpPr>
            <a:spLocks noGrp="1"/>
          </p:cNvSpPr>
          <p:nvPr>
            <p:ph type="sldNum" sz="quarter" idx="12"/>
          </p:nvPr>
        </p:nvSpPr>
        <p:spPr/>
        <p:txBody>
          <a:bodyPr/>
          <a:lstStyle>
            <a:lvl1pPr>
              <a:defRPr/>
            </a:lvl1pPr>
          </a:lstStyle>
          <a:p>
            <a:pPr>
              <a:defRPr/>
            </a:pPr>
            <a:fld id="{FDC04FD3-44A8-471B-A3FA-5C9C775C95F5}" type="slidenum">
              <a:rPr lang="en-GB"/>
              <a:pPr>
                <a:defRPr/>
              </a:pPr>
              <a:t>‹N›</a:t>
            </a:fld>
            <a:endParaRPr lang="en-GB"/>
          </a:p>
        </p:txBody>
      </p:sp>
    </p:spTree>
    <p:extLst>
      <p:ext uri="{BB962C8B-B14F-4D97-AF65-F5344CB8AC3E}">
        <p14:creationId xmlns:p14="http://schemas.microsoft.com/office/powerpoint/2010/main" val="291764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4E8323A3-7163-4FC4-87CC-B76B2BF1E226}" type="datetimeFigureOut">
              <a:rPr lang="en-GB"/>
              <a:pPr>
                <a:defRPr/>
              </a:pPr>
              <a:t>11/04/2014</a:t>
            </a:fld>
            <a:endParaRPr lang="en-GB"/>
          </a:p>
        </p:txBody>
      </p:sp>
      <p:sp>
        <p:nvSpPr>
          <p:cNvPr id="3" name="Espace réservé du pied de page 21"/>
          <p:cNvSpPr>
            <a:spLocks noGrp="1"/>
          </p:cNvSpPr>
          <p:nvPr>
            <p:ph type="ftr" sz="quarter" idx="11"/>
          </p:nvPr>
        </p:nvSpPr>
        <p:spPr/>
        <p:txBody>
          <a:bodyPr/>
          <a:lstStyle>
            <a:lvl1pPr>
              <a:defRPr/>
            </a:lvl1pPr>
          </a:lstStyle>
          <a:p>
            <a:pPr>
              <a:defRPr/>
            </a:pPr>
            <a:endParaRPr lang="en-GB"/>
          </a:p>
        </p:txBody>
      </p:sp>
      <p:sp>
        <p:nvSpPr>
          <p:cNvPr id="4" name="Espace réservé du numéro de diapositive 17"/>
          <p:cNvSpPr>
            <a:spLocks noGrp="1"/>
          </p:cNvSpPr>
          <p:nvPr>
            <p:ph type="sldNum" sz="quarter" idx="12"/>
          </p:nvPr>
        </p:nvSpPr>
        <p:spPr/>
        <p:txBody>
          <a:bodyPr/>
          <a:lstStyle>
            <a:lvl1pPr>
              <a:defRPr/>
            </a:lvl1pPr>
          </a:lstStyle>
          <a:p>
            <a:pPr>
              <a:defRPr/>
            </a:pPr>
            <a:fld id="{5A047738-A8CC-4CBA-9A7B-97237CE8DE2C}" type="slidenum">
              <a:rPr lang="en-GB"/>
              <a:pPr>
                <a:defRPr/>
              </a:pPr>
              <a:t>‹N›</a:t>
            </a:fld>
            <a:endParaRPr lang="en-GB"/>
          </a:p>
        </p:txBody>
      </p:sp>
    </p:spTree>
    <p:extLst>
      <p:ext uri="{BB962C8B-B14F-4D97-AF65-F5344CB8AC3E}">
        <p14:creationId xmlns:p14="http://schemas.microsoft.com/office/powerpoint/2010/main" val="327866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C7F7CE98-E106-4339-B6DA-0F2A6CEB4402}" type="datetimeFigureOut">
              <a:rPr lang="en-GB"/>
              <a:pPr>
                <a:defRPr/>
              </a:pPr>
              <a:t>11/04/2014</a:t>
            </a:fld>
            <a:endParaRPr lang="en-GB"/>
          </a:p>
        </p:txBody>
      </p:sp>
      <p:sp>
        <p:nvSpPr>
          <p:cNvPr id="6" name="Espace réservé du pied de page 21"/>
          <p:cNvSpPr>
            <a:spLocks noGrp="1"/>
          </p:cNvSpPr>
          <p:nvPr>
            <p:ph type="ftr" sz="quarter" idx="11"/>
          </p:nvPr>
        </p:nvSpPr>
        <p:spPr/>
        <p:txBody>
          <a:bodyPr/>
          <a:lstStyle>
            <a:lvl1pPr>
              <a:defRPr/>
            </a:lvl1pPr>
          </a:lstStyle>
          <a:p>
            <a:pPr>
              <a:defRPr/>
            </a:pPr>
            <a:endParaRPr lang="en-GB"/>
          </a:p>
        </p:txBody>
      </p:sp>
      <p:sp>
        <p:nvSpPr>
          <p:cNvPr id="7" name="Espace réservé du numéro de diapositive 17"/>
          <p:cNvSpPr>
            <a:spLocks noGrp="1"/>
          </p:cNvSpPr>
          <p:nvPr>
            <p:ph type="sldNum" sz="quarter" idx="12"/>
          </p:nvPr>
        </p:nvSpPr>
        <p:spPr/>
        <p:txBody>
          <a:bodyPr/>
          <a:lstStyle>
            <a:lvl1pPr>
              <a:defRPr/>
            </a:lvl1pPr>
          </a:lstStyle>
          <a:p>
            <a:pPr>
              <a:defRPr/>
            </a:pPr>
            <a:fld id="{BB11516A-F0CA-444A-A56B-2027CA0B72CE}" type="slidenum">
              <a:rPr lang="en-GB"/>
              <a:pPr>
                <a:defRPr/>
              </a:pPr>
              <a:t>‹N›</a:t>
            </a:fld>
            <a:endParaRPr lang="en-GB"/>
          </a:p>
        </p:txBody>
      </p:sp>
    </p:spTree>
    <p:extLst>
      <p:ext uri="{BB962C8B-B14F-4D97-AF65-F5344CB8AC3E}">
        <p14:creationId xmlns:p14="http://schemas.microsoft.com/office/powerpoint/2010/main" val="253664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D75B3FD3-5909-4C8D-9CF8-7894030A553A}" type="datetimeFigureOut">
              <a:rPr lang="en-GB"/>
              <a:pPr>
                <a:defRPr/>
              </a:pPr>
              <a:t>11/04/2014</a:t>
            </a:fld>
            <a:endParaRPr lang="en-GB"/>
          </a:p>
        </p:txBody>
      </p:sp>
      <p:sp>
        <p:nvSpPr>
          <p:cNvPr id="10" name="Espace réservé du pied de page 5"/>
          <p:cNvSpPr>
            <a:spLocks noGrp="1"/>
          </p:cNvSpPr>
          <p:nvPr>
            <p:ph type="ftr" sz="quarter" idx="11"/>
          </p:nvPr>
        </p:nvSpPr>
        <p:spPr/>
        <p:txBody>
          <a:bodyPr/>
          <a:lstStyle>
            <a:lvl1pPr>
              <a:defRPr/>
            </a:lvl1pPr>
          </a:lstStyle>
          <a:p>
            <a:pPr>
              <a:defRPr/>
            </a:pPr>
            <a:endParaRPr lang="en-GB"/>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746896F8-F289-4F00-887E-1DE86663716B}" type="slidenum">
              <a:rPr lang="en-GB"/>
              <a:pPr>
                <a:defRPr/>
              </a:pPr>
              <a:t>‹N›</a:t>
            </a:fld>
            <a:endParaRPr lang="en-GB"/>
          </a:p>
        </p:txBody>
      </p:sp>
    </p:spTree>
    <p:extLst>
      <p:ext uri="{BB962C8B-B14F-4D97-AF65-F5344CB8AC3E}">
        <p14:creationId xmlns:p14="http://schemas.microsoft.com/office/powerpoint/2010/main" val="398758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Espace réservé du titr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it-IT" smtClean="0"/>
              <a:t>Cliquez pour modifier le style du titre</a:t>
            </a:r>
            <a:endParaRPr lang="en-US" altLang="it-IT"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it-IT" smtClean="0"/>
              <a:t>Cliquez pour modifier les styles du texte du masque</a:t>
            </a:r>
          </a:p>
          <a:p>
            <a:pPr lvl="1"/>
            <a:r>
              <a:rPr lang="fr-FR" altLang="it-IT" smtClean="0"/>
              <a:t>Deuxième niveau</a:t>
            </a:r>
          </a:p>
          <a:p>
            <a:pPr lvl="2"/>
            <a:r>
              <a:rPr lang="fr-FR" altLang="it-IT" smtClean="0"/>
              <a:t>Troisième niveau</a:t>
            </a:r>
          </a:p>
          <a:p>
            <a:pPr lvl="3"/>
            <a:r>
              <a:rPr lang="fr-FR" altLang="it-IT" smtClean="0"/>
              <a:t>Quatrième niveau</a:t>
            </a:r>
          </a:p>
          <a:p>
            <a:pPr lvl="4"/>
            <a:r>
              <a:rPr lang="fr-FR" altLang="it-IT" smtClean="0"/>
              <a:t>Cinquième niveau</a:t>
            </a:r>
            <a:endParaRPr lang="en-US" altLang="it-IT"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BB455BD5-AD27-48C0-A9F6-04FBD621BE57}" type="datetimeFigureOut">
              <a:rPr lang="en-GB"/>
              <a:pPr>
                <a:defRPr/>
              </a:pPr>
              <a:t>11/04/2014</a:t>
            </a:fld>
            <a:endParaRPr lang="en-GB"/>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7808898-DEEF-41DD-8901-4EF86F86A7D3}" type="slidenum">
              <a:rPr lang="en-GB"/>
              <a:pPr>
                <a:defRPr/>
              </a:pPr>
              <a:t>‹N›</a:t>
            </a:fld>
            <a:endParaRPr lang="en-GB"/>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85" r:id="rId9"/>
    <p:sldLayoutId id="2147483676" r:id="rId10"/>
    <p:sldLayoutId id="214748367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8.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6.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unipv.it/"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capo@unipv.it"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fontAlgn="auto">
              <a:spcAft>
                <a:spcPts val="0"/>
              </a:spcAft>
              <a:defRPr/>
            </a:pPr>
            <a:r>
              <a:rPr lang="en-GB" sz="3600" dirty="0" smtClean="0">
                <a:latin typeface="Biondi" pitchFamily="2" charset="0"/>
              </a:rPr>
              <a:t>QANTUS</a:t>
            </a:r>
            <a:endParaRPr lang="en-GB" sz="3600" dirty="0">
              <a:latin typeface="Biondi" pitchFamily="2" charset="0"/>
            </a:endParaRPr>
          </a:p>
        </p:txBody>
      </p:sp>
      <p:sp>
        <p:nvSpPr>
          <p:cNvPr id="5123" name="Sous-titre 2"/>
          <p:cNvSpPr>
            <a:spLocks noGrp="1"/>
          </p:cNvSpPr>
          <p:nvPr>
            <p:ph type="subTitle" idx="1"/>
          </p:nvPr>
        </p:nvSpPr>
        <p:spPr>
          <a:xfrm>
            <a:off x="611188" y="3500438"/>
            <a:ext cx="7777162" cy="1752600"/>
          </a:xfrm>
        </p:spPr>
        <p:txBody>
          <a:bodyPr/>
          <a:lstStyle/>
          <a:p>
            <a:pPr marR="0" algn="ctr"/>
            <a:r>
              <a:rPr lang="en-GB" altLang="it-IT" dirty="0" smtClean="0">
                <a:latin typeface="Lucida Sans" pitchFamily="34" charset="0"/>
              </a:rPr>
              <a:t>KICK-OFF MEETING, </a:t>
            </a:r>
            <a:r>
              <a:rPr lang="en-GB" altLang="it-IT" dirty="0" smtClean="0">
                <a:latin typeface="Lucida Sans" pitchFamily="34" charset="0"/>
              </a:rPr>
              <a:t>14-15</a:t>
            </a:r>
            <a:r>
              <a:rPr lang="en-GB" altLang="it-IT" baseline="30000" dirty="0" smtClean="0">
                <a:latin typeface="Lucida Sans" pitchFamily="34" charset="0"/>
              </a:rPr>
              <a:t>th</a:t>
            </a:r>
            <a:r>
              <a:rPr lang="en-GB" altLang="it-IT" dirty="0" smtClean="0">
                <a:latin typeface="Lucida Sans" pitchFamily="34" charset="0"/>
              </a:rPr>
              <a:t> April 2014 </a:t>
            </a:r>
            <a:endParaRPr lang="en-GB" altLang="it-IT" dirty="0" smtClean="0">
              <a:latin typeface="Lucida Sans" pitchFamily="34" charset="0"/>
            </a:endParaRPr>
          </a:p>
          <a:p>
            <a:pPr marR="0"/>
            <a:endParaRPr lang="en-GB" altLang="it-IT" dirty="0" smtClean="0"/>
          </a:p>
        </p:txBody>
      </p:sp>
      <p:pic>
        <p:nvPicPr>
          <p:cNvPr id="5128" name="Picture 8" descr="logoc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4437063"/>
            <a:ext cx="1954212" cy="19240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andiera_it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581525"/>
            <a:ext cx="2070100" cy="155416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16632"/>
            <a:ext cx="4176464" cy="193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38916"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38919"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p>
          <a:p>
            <a:pPr>
              <a:buFont typeface="Wingdings 2" pitchFamily="18" charset="2"/>
              <a:buNone/>
            </a:pPr>
            <a:endParaRPr lang="en-GB" altLang="it-IT" smtClean="0">
              <a:solidFill>
                <a:srgbClr val="FFCC00"/>
              </a:solidFill>
            </a:endParaRPr>
          </a:p>
          <a:p>
            <a:pPr>
              <a:buFont typeface="Wingdings 2" pitchFamily="18" charset="2"/>
              <a:buNone/>
            </a:pPr>
            <a:endParaRPr lang="en-GB" altLang="it-IT" smtClean="0">
              <a:solidFill>
                <a:srgbClr val="FFCC00"/>
              </a:solidFill>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SOME IMAGES OF THE UNIVERSITY:</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the main</a:t>
            </a: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court with 							      statue of Volta</a:t>
            </a: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a:t>
            </a:r>
          </a:p>
        </p:txBody>
      </p:sp>
      <p:pic>
        <p:nvPicPr>
          <p:cNvPr id="38920"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38923" name="Picture 11" descr="universita-pavia-ii-4885720b2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70827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40964"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40967"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p>
          <a:p>
            <a:pPr>
              <a:buFont typeface="Wingdings 2" pitchFamily="18" charset="2"/>
              <a:buNone/>
            </a:pPr>
            <a:endParaRPr lang="en-GB" altLang="it-IT" smtClean="0">
              <a:solidFill>
                <a:srgbClr val="FFCC00"/>
              </a:solidFill>
            </a:endParaRPr>
          </a:p>
          <a:p>
            <a:pPr>
              <a:buFont typeface="Wingdings 2" pitchFamily="18" charset="2"/>
              <a:buNone/>
            </a:pPr>
            <a:endParaRPr lang="en-GB" altLang="it-IT" smtClean="0">
              <a:solidFill>
                <a:srgbClr val="FFCC00"/>
              </a:solidFill>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SOME IMAGES OF THE UNIVERSITY:</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the new </a:t>
            </a: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technological/ 						      medical </a:t>
            </a: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campus</a:t>
            </a: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a:t>
            </a:r>
          </a:p>
        </p:txBody>
      </p:sp>
      <p:pic>
        <p:nvPicPr>
          <p:cNvPr id="40968"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40971" name="Picture 11" descr="83535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70827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1" name="Picture 13" descr="Pavia%20-%20Panoramica%20sul%20Tic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6015038"/>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43012"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43015"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p>
          <a:p>
            <a:pPr>
              <a:buFont typeface="Wingdings 2" pitchFamily="18" charset="2"/>
              <a:buNone/>
            </a:pPr>
            <a:endParaRPr lang="en-GB" altLang="it-IT" smtClean="0">
              <a:solidFill>
                <a:srgbClr val="FFCC00"/>
              </a:solidFill>
            </a:endParaRPr>
          </a:p>
          <a:p>
            <a:pPr>
              <a:buFont typeface="Wingdings 2" pitchFamily="18" charset="2"/>
              <a:buNone/>
            </a:pPr>
            <a:endParaRPr lang="en-GB" altLang="it-IT" smtClean="0">
              <a:solidFill>
                <a:srgbClr val="FFCC00"/>
              </a:solidFill>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 AND OF THE CITY :</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a:t>
            </a:r>
          </a:p>
        </p:txBody>
      </p:sp>
      <p:pic>
        <p:nvPicPr>
          <p:cNvPr id="43016"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43023" name="Picture 15" descr="pavia-ponte_coperto_e_Duom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2708275"/>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3025" name="Picture 17" descr="pavia_001_not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863" y="1268413"/>
            <a:ext cx="4783137" cy="3589337"/>
          </a:xfrm>
          <a:prstGeom prst="rect">
            <a:avLst/>
          </a:prstGeom>
          <a:noFill/>
          <a:extLst>
            <a:ext uri="{909E8E84-426E-40DD-AFC4-6F175D3DCCD1}">
              <a14:hiddenFill xmlns:a14="http://schemas.microsoft.com/office/drawing/2010/main">
                <a:solidFill>
                  <a:srgbClr val="FFFFFF"/>
                </a:solidFill>
              </a14:hiddenFill>
            </a:ext>
          </a:extLst>
        </p:spPr>
      </p:pic>
      <p:pic>
        <p:nvPicPr>
          <p:cNvPr id="43027" name="Picture 19" descr="pavia-ceroootos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9688" y="3328988"/>
            <a:ext cx="5294312" cy="3529012"/>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pavia_tor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2060575"/>
            <a:ext cx="3327400" cy="4437063"/>
          </a:xfrm>
          <a:prstGeom prst="rect">
            <a:avLst/>
          </a:prstGeom>
          <a:noFill/>
          <a:extLst>
            <a:ext uri="{909E8E84-426E-40DD-AFC4-6F175D3DCCD1}">
              <a14:hiddenFill xmlns:a14="http://schemas.microsoft.com/office/drawing/2010/main">
                <a:solidFill>
                  <a:srgbClr val="FFFFFF"/>
                </a:solidFill>
              </a14:hiddenFill>
            </a:ext>
          </a:extLst>
        </p:spPr>
      </p:pic>
      <p:pic>
        <p:nvPicPr>
          <p:cNvPr id="43031" name="Picture 23" descr="145_castellodipavia_11920282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813" y="2060575"/>
            <a:ext cx="6096000" cy="441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3023"/>
                                        </p:tgtEl>
                                        <p:attrNameLst>
                                          <p:attrName>style.visibility</p:attrName>
                                        </p:attrNameLst>
                                      </p:cBhvr>
                                      <p:to>
                                        <p:strVal val="visible"/>
                                      </p:to>
                                    </p:set>
                                    <p:animEffect transition="in" filter="wheel(4)">
                                      <p:cBhvr>
                                        <p:cTn id="7" dur="2000"/>
                                        <p:tgtEl>
                                          <p:spTgt spid="430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3025"/>
                                        </p:tgtEl>
                                        <p:attrNameLst>
                                          <p:attrName>style.visibility</p:attrName>
                                        </p:attrNameLst>
                                      </p:cBhvr>
                                      <p:to>
                                        <p:strVal val="visible"/>
                                      </p:to>
                                    </p:set>
                                    <p:animEffect transition="in" filter="wheel(4)">
                                      <p:cBhvr>
                                        <p:cTn id="12" dur="2000"/>
                                        <p:tgtEl>
                                          <p:spTgt spid="430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43027"/>
                                        </p:tgtEl>
                                        <p:attrNameLst>
                                          <p:attrName>style.visibility</p:attrName>
                                        </p:attrNameLst>
                                      </p:cBhvr>
                                      <p:to>
                                        <p:strVal val="visible"/>
                                      </p:to>
                                    </p:set>
                                    <p:animEffect transition="in" filter="wheel(4)">
                                      <p:cBhvr>
                                        <p:cTn id="17" dur="2000"/>
                                        <p:tgtEl>
                                          <p:spTgt spid="430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43029"/>
                                        </p:tgtEl>
                                        <p:attrNameLst>
                                          <p:attrName>style.visibility</p:attrName>
                                        </p:attrNameLst>
                                      </p:cBhvr>
                                      <p:to>
                                        <p:strVal val="visible"/>
                                      </p:to>
                                    </p:set>
                                    <p:animEffect transition="in" filter="wheel(4)">
                                      <p:cBhvr>
                                        <p:cTn id="22" dur="2000"/>
                                        <p:tgtEl>
                                          <p:spTgt spid="430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nodeType="clickEffect">
                                  <p:stCondLst>
                                    <p:cond delay="0"/>
                                  </p:stCondLst>
                                  <p:childTnLst>
                                    <p:set>
                                      <p:cBhvr>
                                        <p:cTn id="26" dur="1" fill="hold">
                                          <p:stCondLst>
                                            <p:cond delay="0"/>
                                          </p:stCondLst>
                                        </p:cTn>
                                        <p:tgtEl>
                                          <p:spTgt spid="43031"/>
                                        </p:tgtEl>
                                        <p:attrNameLst>
                                          <p:attrName>style.visibility</p:attrName>
                                        </p:attrNameLst>
                                      </p:cBhvr>
                                      <p:to>
                                        <p:strVal val="visible"/>
                                      </p:to>
                                    </p:set>
                                    <p:animEffect transition="in" filter="wheel(4)">
                                      <p:cBhvr>
                                        <p:cTn id="27" dur="2000"/>
                                        <p:tgtEl>
                                          <p:spTgt spid="4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45060" name="Image 6" descr="Logo Maheva-1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Image 7" descr="ole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45063"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endParaRPr lang="en-GB" altLang="it-IT" smtClean="0">
              <a:solidFill>
                <a:srgbClr val="FFCC00"/>
              </a:solidFill>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PAVIA IN EUROPE:</a:t>
            </a: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a:t>
            </a:r>
          </a:p>
        </p:txBody>
      </p:sp>
      <p:pic>
        <p:nvPicPr>
          <p:cNvPr id="45064" name="Picture 8" descr="logoc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45067" name="Picture 11" descr="mappa_europ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89138"/>
            <a:ext cx="4762500" cy="4410075"/>
          </a:xfrm>
          <a:prstGeom prst="rect">
            <a:avLst/>
          </a:prstGeom>
          <a:noFill/>
          <a:extLst>
            <a:ext uri="{909E8E84-426E-40DD-AFC4-6F175D3DCCD1}">
              <a14:hiddenFill xmlns:a14="http://schemas.microsoft.com/office/drawing/2010/main">
                <a:solidFill>
                  <a:srgbClr val="FFFFFF"/>
                </a:solidFill>
              </a14:hiddenFill>
            </a:ext>
          </a:extLst>
        </p:spPr>
      </p:pic>
      <p:pic>
        <p:nvPicPr>
          <p:cNvPr id="45069" name="Picture 13" descr="lombardia-mapp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1989138"/>
            <a:ext cx="2381250" cy="2095500"/>
          </a:xfrm>
          <a:prstGeom prst="rect">
            <a:avLst/>
          </a:prstGeom>
          <a:noFill/>
          <a:extLst>
            <a:ext uri="{909E8E84-426E-40DD-AFC4-6F175D3DCCD1}">
              <a14:hiddenFill xmlns:a14="http://schemas.microsoft.com/office/drawing/2010/main">
                <a:solidFill>
                  <a:srgbClr val="FFFFFF"/>
                </a:solidFill>
              </a14:hiddenFill>
            </a:ext>
          </a:extLst>
        </p:spPr>
      </p:pic>
      <p:sp>
        <p:nvSpPr>
          <p:cNvPr id="45070" name="Oval 14"/>
          <p:cNvSpPr>
            <a:spLocks noChangeArrowheads="1"/>
          </p:cNvSpPr>
          <p:nvPr/>
        </p:nvSpPr>
        <p:spPr bwMode="auto">
          <a:xfrm>
            <a:off x="2195513" y="4581525"/>
            <a:ext cx="360362" cy="28733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71" name="Line 15"/>
          <p:cNvSpPr>
            <a:spLocks noChangeShapeType="1"/>
          </p:cNvSpPr>
          <p:nvPr/>
        </p:nvSpPr>
        <p:spPr bwMode="auto">
          <a:xfrm flipV="1">
            <a:off x="2555875" y="3500438"/>
            <a:ext cx="3095625" cy="11525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72" name="Text Box 16"/>
          <p:cNvSpPr txBox="1">
            <a:spLocks noChangeArrowheads="1"/>
          </p:cNvSpPr>
          <p:nvPr/>
        </p:nvSpPr>
        <p:spPr bwMode="auto">
          <a:xfrm>
            <a:off x="4911725" y="4240213"/>
            <a:ext cx="38925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t>PAVIA is about 30 km south of Milan</a:t>
            </a:r>
          </a:p>
          <a:p>
            <a:r>
              <a:rPr lang="it-IT" altLang="it-IT"/>
              <a:t>80 km from Malpensa Airport</a:t>
            </a:r>
          </a:p>
          <a:p>
            <a:r>
              <a:rPr lang="it-IT" altLang="it-IT"/>
              <a:t>40 km from Linate Airport</a:t>
            </a:r>
          </a:p>
          <a:p>
            <a:r>
              <a:rPr lang="it-IT" altLang="it-IT"/>
              <a:t>80 km from Orio al Serio Airport</a:t>
            </a:r>
          </a:p>
          <a:p>
            <a:r>
              <a:rPr lang="it-IT" altLang="it-IT"/>
              <a:t>All the above are easily connected </a:t>
            </a:r>
          </a:p>
          <a:p>
            <a:r>
              <a:rPr lang="it-IT" altLang="it-IT"/>
              <a:t>to Pavia by bus and train </a:t>
            </a:r>
            <a:endParaRPr lang="en-US" altLang="it-IT"/>
          </a:p>
        </p:txBody>
      </p:sp>
      <p:sp>
        <p:nvSpPr>
          <p:cNvPr id="45073" name="AutoShape 17"/>
          <p:cNvSpPr>
            <a:spLocks noChangeArrowheads="1"/>
          </p:cNvSpPr>
          <p:nvPr/>
        </p:nvSpPr>
        <p:spPr bwMode="auto">
          <a:xfrm>
            <a:off x="5724525" y="2781300"/>
            <a:ext cx="265113" cy="195263"/>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74" name="AutoShape 18"/>
          <p:cNvSpPr>
            <a:spLocks noChangeArrowheads="1"/>
          </p:cNvSpPr>
          <p:nvPr/>
        </p:nvSpPr>
        <p:spPr bwMode="auto">
          <a:xfrm>
            <a:off x="8027988" y="4581525"/>
            <a:ext cx="265112" cy="195263"/>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75" name="AutoShape 19"/>
          <p:cNvSpPr>
            <a:spLocks noChangeArrowheads="1"/>
          </p:cNvSpPr>
          <p:nvPr/>
        </p:nvSpPr>
        <p:spPr bwMode="auto">
          <a:xfrm>
            <a:off x="6372225" y="3141663"/>
            <a:ext cx="265113" cy="195262"/>
          </a:xfrm>
          <a:prstGeom prst="star4">
            <a:avLst>
              <a:gd name="adj" fmla="val 125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76" name="AutoShape 20"/>
          <p:cNvSpPr>
            <a:spLocks noChangeArrowheads="1"/>
          </p:cNvSpPr>
          <p:nvPr/>
        </p:nvSpPr>
        <p:spPr bwMode="auto">
          <a:xfrm>
            <a:off x="7812088" y="4868863"/>
            <a:ext cx="265112" cy="195262"/>
          </a:xfrm>
          <a:prstGeom prst="star4">
            <a:avLst>
              <a:gd name="adj" fmla="val 125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77" name="AutoShape 21"/>
          <p:cNvSpPr>
            <a:spLocks noChangeArrowheads="1"/>
          </p:cNvSpPr>
          <p:nvPr/>
        </p:nvSpPr>
        <p:spPr bwMode="auto">
          <a:xfrm>
            <a:off x="6659563" y="2781300"/>
            <a:ext cx="265112" cy="195263"/>
          </a:xfrm>
          <a:prstGeom prst="star4">
            <a:avLst>
              <a:gd name="adj" fmla="val 12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78" name="AutoShape 22"/>
          <p:cNvSpPr>
            <a:spLocks noChangeArrowheads="1"/>
          </p:cNvSpPr>
          <p:nvPr/>
        </p:nvSpPr>
        <p:spPr bwMode="auto">
          <a:xfrm>
            <a:off x="8316913" y="5157788"/>
            <a:ext cx="265112" cy="195262"/>
          </a:xfrm>
          <a:prstGeom prst="star4">
            <a:avLst>
              <a:gd name="adj" fmla="val 125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79" name="Oval 23"/>
          <p:cNvSpPr>
            <a:spLocks noChangeArrowheads="1"/>
          </p:cNvSpPr>
          <p:nvPr/>
        </p:nvSpPr>
        <p:spPr bwMode="auto">
          <a:xfrm>
            <a:off x="2339975" y="4652963"/>
            <a:ext cx="71438"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80" name="Oval 24"/>
          <p:cNvSpPr>
            <a:spLocks noChangeArrowheads="1"/>
          </p:cNvSpPr>
          <p:nvPr/>
        </p:nvSpPr>
        <p:spPr bwMode="auto">
          <a:xfrm>
            <a:off x="6227763" y="3500438"/>
            <a:ext cx="71437"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81" name="Oval 25"/>
          <p:cNvSpPr>
            <a:spLocks noChangeArrowheads="1"/>
          </p:cNvSpPr>
          <p:nvPr/>
        </p:nvSpPr>
        <p:spPr bwMode="auto">
          <a:xfrm>
            <a:off x="6227763" y="3141663"/>
            <a:ext cx="71437" cy="73025"/>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82" name="Oval 26"/>
          <p:cNvSpPr>
            <a:spLocks noChangeArrowheads="1"/>
          </p:cNvSpPr>
          <p:nvPr/>
        </p:nvSpPr>
        <p:spPr bwMode="auto">
          <a:xfrm>
            <a:off x="8748713" y="4365625"/>
            <a:ext cx="71437" cy="73025"/>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 name="Ovale 1"/>
          <p:cNvSpPr/>
          <p:nvPr/>
        </p:nvSpPr>
        <p:spPr>
          <a:xfrm>
            <a:off x="476473" y="2799011"/>
            <a:ext cx="3711153" cy="3707903"/>
          </a:xfrm>
          <a:prstGeom prst="ellipse">
            <a:avLst/>
          </a:prstGeom>
          <a:solidFill>
            <a:schemeClr val="accent1">
              <a:alpha val="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47107" name="Image 6" descr="Logo Maheva-1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Image 7" descr="ole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47110"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endParaRPr lang="en-GB" altLang="it-IT" smtClean="0">
              <a:solidFill>
                <a:srgbClr val="FFCC00"/>
              </a:solidFill>
            </a:endParaRPr>
          </a:p>
          <a:p>
            <a:pP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			    Fields of study in the </a:t>
            </a:r>
            <a:r>
              <a:rPr lang="en-GB" altLang="it-IT" sz="2000" smtClean="0">
                <a:solidFill>
                  <a:srgbClr val="FF0000"/>
                </a:solidFill>
                <a:effectLst>
                  <a:outerShdw blurRad="38100" dist="38100" dir="2700000" algn="tl">
                    <a:srgbClr val="C0C0C0"/>
                  </a:outerShdw>
                </a:effectLst>
                <a:latin typeface="Bookman Old Style" pitchFamily="18" charset="0"/>
              </a:rPr>
              <a:t>MAHEVA themes</a:t>
            </a:r>
            <a:r>
              <a:rPr lang="en-GB" altLang="it-IT" sz="2000" smtClean="0">
                <a:solidFill>
                  <a:srgbClr val="FF9900"/>
                </a:solidFill>
                <a:effectLst>
                  <a:outerShdw blurRad="38100" dist="38100" dir="2700000" algn="tl">
                    <a:srgbClr val="C0C0C0"/>
                  </a:outerShdw>
                </a:effectLst>
                <a:latin typeface="Bookman Old Style" pitchFamily="18" charset="0"/>
              </a:rPr>
              <a:t>:</a:t>
            </a:r>
          </a:p>
          <a:p>
            <a:pPr>
              <a:buFont typeface="Wingdings 2" pitchFamily="18" charset="2"/>
              <a:buNone/>
            </a:pPr>
            <a:endParaRPr lang="en-GB" altLang="it-IT" sz="2000"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The following Faculties are active at the University</a:t>
            </a:r>
          </a:p>
          <a:p>
            <a:pPr>
              <a:buFontTx/>
              <a:buChar char="-"/>
            </a:pPr>
            <a:r>
              <a:rPr lang="en-GB" altLang="it-IT" sz="1800" smtClean="0">
                <a:solidFill>
                  <a:srgbClr val="FF0000"/>
                </a:solidFill>
                <a:effectLst>
                  <a:outerShdw blurRad="38100" dist="38100" dir="2700000" algn="tl">
                    <a:srgbClr val="C0C0C0"/>
                  </a:outerShdw>
                </a:effectLst>
                <a:latin typeface="Bookman Old Style" pitchFamily="18" charset="0"/>
              </a:rPr>
              <a:t>Economics</a:t>
            </a:r>
            <a:r>
              <a:rPr lang="en-GB" altLang="it-IT" sz="1800" smtClean="0">
                <a:solidFill>
                  <a:srgbClr val="FF9900"/>
                </a:solidFill>
                <a:effectLst>
                  <a:outerShdw blurRad="38100" dist="38100" dir="2700000" algn="tl">
                    <a:srgbClr val="C0C0C0"/>
                  </a:outerShdw>
                </a:effectLst>
                <a:latin typeface="Bookman Old Style" pitchFamily="18" charset="0"/>
              </a:rPr>
              <a:t> (BSc, MSc and PhD in Business, Economics,  Management, </a:t>
            </a:r>
            <a:r>
              <a:rPr lang="en-GB" altLang="it-IT" sz="1800" smtClean="0">
                <a:solidFill>
                  <a:srgbClr val="FF0000"/>
                </a:solidFill>
                <a:effectLst>
                  <a:outerShdw blurRad="38100" dist="38100" dir="2700000" algn="tl">
                    <a:srgbClr val="C0C0C0"/>
                  </a:outerShdw>
                </a:effectLst>
                <a:latin typeface="Bookman Old Style" pitchFamily="18" charset="0"/>
              </a:rPr>
              <a:t>International Cooperation</a:t>
            </a:r>
            <a:r>
              <a:rPr lang="en-GB" altLang="it-IT" sz="1800" smtClean="0">
                <a:solidFill>
                  <a:srgbClr val="FF9900"/>
                </a:solidFill>
                <a:effectLst>
                  <a:outerShdw blurRad="38100" dist="38100" dir="2700000" algn="tl">
                    <a:srgbClr val="C0C0C0"/>
                  </a:outerShdw>
                </a:effectLst>
                <a:latin typeface="Bookman Old Style" pitchFamily="18" charset="0"/>
              </a:rPr>
              <a:t>)</a:t>
            </a:r>
          </a:p>
          <a:p>
            <a:pPr>
              <a:buFontTx/>
              <a:buChar char="-"/>
            </a:pPr>
            <a:r>
              <a:rPr lang="en-GB" altLang="it-IT" sz="1800" smtClean="0">
                <a:solidFill>
                  <a:srgbClr val="FF0000"/>
                </a:solidFill>
                <a:effectLst>
                  <a:outerShdw blurRad="38100" dist="38100" dir="2700000" algn="tl">
                    <a:srgbClr val="C0C0C0"/>
                  </a:outerShdw>
                </a:effectLst>
                <a:latin typeface="Bookman Old Style" pitchFamily="18" charset="0"/>
              </a:rPr>
              <a:t>Engineering</a:t>
            </a:r>
            <a:r>
              <a:rPr lang="en-GB" altLang="it-IT" sz="1800" smtClean="0">
                <a:solidFill>
                  <a:srgbClr val="FF9900"/>
                </a:solidFill>
                <a:effectLst>
                  <a:outerShdw blurRad="38100" dist="38100" dir="2700000" algn="tl">
                    <a:srgbClr val="C0C0C0"/>
                  </a:outerShdw>
                </a:effectLst>
                <a:latin typeface="Bookman Old Style" pitchFamily="18" charset="0"/>
              </a:rPr>
              <a:t> (BSc, MSc and PhD in Civil, </a:t>
            </a:r>
            <a:r>
              <a:rPr lang="en-GB" altLang="it-IT" sz="1800" smtClean="0">
                <a:solidFill>
                  <a:srgbClr val="FF0000"/>
                </a:solidFill>
                <a:effectLst>
                  <a:outerShdw blurRad="38100" dist="38100" dir="2700000" algn="tl">
                    <a:srgbClr val="C0C0C0"/>
                  </a:outerShdw>
                </a:effectLst>
                <a:latin typeface="Bookman Old Style" pitchFamily="18" charset="0"/>
              </a:rPr>
              <a:t>Environmental</a:t>
            </a:r>
            <a:r>
              <a:rPr lang="en-GB" altLang="it-IT" sz="1800" smtClean="0">
                <a:solidFill>
                  <a:srgbClr val="FF9900"/>
                </a:solidFill>
                <a:effectLst>
                  <a:outerShdw blurRad="38100" dist="38100" dir="2700000" algn="tl">
                    <a:srgbClr val="C0C0C0"/>
                  </a:outerShdw>
                </a:effectLst>
                <a:latin typeface="Bookman Old Style" pitchFamily="18" charset="0"/>
              </a:rPr>
              <a:t>. </a:t>
            </a:r>
            <a:r>
              <a:rPr lang="en-GB" altLang="it-IT" sz="1800" smtClean="0">
                <a:solidFill>
                  <a:srgbClr val="FF0000"/>
                </a:solidFill>
                <a:effectLst>
                  <a:outerShdw blurRad="38100" dist="38100" dir="2700000" algn="tl">
                    <a:srgbClr val="C0C0C0"/>
                  </a:outerShdw>
                </a:effectLst>
                <a:latin typeface="Bookman Old Style" pitchFamily="18" charset="0"/>
              </a:rPr>
              <a:t>Biomedical and Biotechnology</a:t>
            </a:r>
            <a:r>
              <a:rPr lang="en-GB" altLang="it-IT" sz="1800" smtClean="0">
                <a:solidFill>
                  <a:srgbClr val="FF9900"/>
                </a:solidFill>
                <a:effectLst>
                  <a:outerShdw blurRad="38100" dist="38100" dir="2700000" algn="tl">
                    <a:srgbClr val="C0C0C0"/>
                  </a:outerShdw>
                </a:effectLst>
                <a:latin typeface="Bookman Old Style" pitchFamily="18" charset="0"/>
              </a:rPr>
              <a:t>, Industrial, Computer Science, Mechatronic, MSc in Architecture and Construction Engrg.)</a:t>
            </a:r>
          </a:p>
          <a:p>
            <a:pPr>
              <a:buFontTx/>
              <a:buChar char="-"/>
            </a:pPr>
            <a:r>
              <a:rPr lang="en-GB" altLang="it-IT" sz="1800" smtClean="0">
                <a:solidFill>
                  <a:srgbClr val="FF9900"/>
                </a:solidFill>
                <a:effectLst>
                  <a:outerShdw blurRad="38100" dist="38100" dir="2700000" algn="tl">
                    <a:srgbClr val="C0C0C0"/>
                  </a:outerShdw>
                </a:effectLst>
                <a:latin typeface="Bookman Old Style" pitchFamily="18" charset="0"/>
              </a:rPr>
              <a:t>Law (MSc and PhD)</a:t>
            </a:r>
          </a:p>
          <a:p>
            <a:pPr>
              <a:buFontTx/>
              <a:buChar char="-"/>
            </a:pPr>
            <a:r>
              <a:rPr lang="en-GB" altLang="it-IT" sz="1800" smtClean="0">
                <a:solidFill>
                  <a:srgbClr val="FF9900"/>
                </a:solidFill>
                <a:effectLst>
                  <a:outerShdw blurRad="38100" dist="38100" dir="2700000" algn="tl">
                    <a:srgbClr val="C0C0C0"/>
                  </a:outerShdw>
                </a:effectLst>
                <a:latin typeface="Bookman Old Style" pitchFamily="18" charset="0"/>
              </a:rPr>
              <a:t>Literature and Philosophy (BSc, MSc and PhD)</a:t>
            </a:r>
          </a:p>
          <a:p>
            <a:pPr>
              <a:buFontTx/>
              <a:buChar char="-"/>
            </a:pPr>
            <a:r>
              <a:rPr lang="en-GB" altLang="it-IT" sz="1800" smtClean="0">
                <a:solidFill>
                  <a:srgbClr val="FF0000"/>
                </a:solidFill>
                <a:effectLst>
                  <a:outerShdw blurRad="38100" dist="38100" dir="2700000" algn="tl">
                    <a:srgbClr val="C0C0C0"/>
                  </a:outerShdw>
                </a:effectLst>
                <a:latin typeface="Bookman Old Style" pitchFamily="18" charset="0"/>
              </a:rPr>
              <a:t>Medicine</a:t>
            </a:r>
            <a:r>
              <a:rPr lang="en-GB" altLang="it-IT" sz="1800" smtClean="0">
                <a:solidFill>
                  <a:srgbClr val="FF9900"/>
                </a:solidFill>
                <a:effectLst>
                  <a:outerShdw blurRad="38100" dist="38100" dir="2700000" algn="tl">
                    <a:srgbClr val="C0C0C0"/>
                  </a:outerShdw>
                </a:effectLst>
                <a:latin typeface="Bookman Old Style" pitchFamily="18" charset="0"/>
              </a:rPr>
              <a:t> (</a:t>
            </a:r>
            <a:r>
              <a:rPr lang="en-GB" altLang="it-IT" sz="1800" smtClean="0">
                <a:solidFill>
                  <a:srgbClr val="FF0000"/>
                </a:solidFill>
                <a:effectLst>
                  <a:outerShdw blurRad="38100" dist="38100" dir="2700000" algn="tl">
                    <a:srgbClr val="C0C0C0"/>
                  </a:outerShdw>
                </a:effectLst>
                <a:latin typeface="Bookman Old Style" pitchFamily="18" charset="0"/>
              </a:rPr>
              <a:t>MD</a:t>
            </a:r>
            <a:r>
              <a:rPr lang="en-GB" altLang="it-IT" sz="1800" smtClean="0">
                <a:solidFill>
                  <a:srgbClr val="FF9900"/>
                </a:solidFill>
                <a:effectLst>
                  <a:outerShdw blurRad="38100" dist="38100" dir="2700000" algn="tl">
                    <a:srgbClr val="C0C0C0"/>
                  </a:outerShdw>
                </a:effectLst>
                <a:latin typeface="Bookman Old Style" pitchFamily="18" charset="0"/>
              </a:rPr>
              <a:t> and DO degrees, BSc and MSc in </a:t>
            </a:r>
            <a:r>
              <a:rPr lang="en-GB" altLang="it-IT" sz="1800" smtClean="0">
                <a:solidFill>
                  <a:srgbClr val="FF0000"/>
                </a:solidFill>
                <a:effectLst>
                  <a:outerShdw blurRad="38100" dist="38100" dir="2700000" algn="tl">
                    <a:srgbClr val="C0C0C0"/>
                  </a:outerShdw>
                </a:effectLst>
                <a:latin typeface="Bookman Old Style" pitchFamily="18" charset="0"/>
              </a:rPr>
              <a:t>Health Professions</a:t>
            </a:r>
            <a:r>
              <a:rPr lang="en-GB" altLang="it-IT" sz="1800" smtClean="0">
                <a:solidFill>
                  <a:srgbClr val="FF9900"/>
                </a:solidFill>
                <a:effectLst>
                  <a:outerShdw blurRad="38100" dist="38100" dir="2700000" algn="tl">
                    <a:srgbClr val="C0C0C0"/>
                  </a:outerShdw>
                </a:effectLst>
                <a:latin typeface="Bookman Old Style" pitchFamily="18" charset="0"/>
              </a:rPr>
              <a:t>)</a:t>
            </a:r>
          </a:p>
          <a:p>
            <a:pPr>
              <a:buFontTx/>
              <a:buChar char="-"/>
            </a:pPr>
            <a:r>
              <a:rPr lang="en-GB" altLang="it-IT" sz="1800" smtClean="0">
                <a:solidFill>
                  <a:srgbClr val="FF9900"/>
                </a:solidFill>
                <a:effectLst>
                  <a:outerShdw blurRad="38100" dist="38100" dir="2700000" algn="tl">
                    <a:srgbClr val="C0C0C0"/>
                  </a:outerShdw>
                </a:effectLst>
                <a:latin typeface="Bookman Old Style" pitchFamily="18" charset="0"/>
              </a:rPr>
              <a:t>Musicology (BSc, MSc and PhD)</a:t>
            </a:r>
          </a:p>
          <a:p>
            <a:pPr>
              <a:buFontTx/>
              <a:buChar char="-"/>
            </a:pPr>
            <a:r>
              <a:rPr lang="en-GB" altLang="it-IT" sz="1800" smtClean="0">
                <a:solidFill>
                  <a:srgbClr val="FF0000"/>
                </a:solidFill>
                <a:effectLst>
                  <a:outerShdw blurRad="38100" dist="38100" dir="2700000" algn="tl">
                    <a:srgbClr val="C0C0C0"/>
                  </a:outerShdw>
                </a:effectLst>
                <a:latin typeface="Bookman Old Style" pitchFamily="18" charset="0"/>
              </a:rPr>
              <a:t>Pharmacology</a:t>
            </a:r>
            <a:r>
              <a:rPr lang="en-GB" altLang="it-IT" sz="1800" smtClean="0">
                <a:solidFill>
                  <a:srgbClr val="FF9900"/>
                </a:solidFill>
                <a:effectLst>
                  <a:outerShdw blurRad="38100" dist="38100" dir="2700000" algn="tl">
                    <a:srgbClr val="C0C0C0"/>
                  </a:outerShdw>
                </a:effectLst>
                <a:latin typeface="Bookman Old Style" pitchFamily="18" charset="0"/>
              </a:rPr>
              <a:t> (BSc, MSc and PhD in </a:t>
            </a:r>
            <a:r>
              <a:rPr lang="en-GB" altLang="it-IT" sz="1800" smtClean="0">
                <a:solidFill>
                  <a:srgbClr val="FF0000"/>
                </a:solidFill>
                <a:effectLst>
                  <a:outerShdw blurRad="38100" dist="38100" dir="2700000" algn="tl">
                    <a:srgbClr val="C0C0C0"/>
                  </a:outerShdw>
                </a:effectLst>
                <a:latin typeface="Bookman Old Style" pitchFamily="18" charset="0"/>
              </a:rPr>
              <a:t>Pharmacology</a:t>
            </a:r>
            <a:r>
              <a:rPr lang="en-GB" altLang="it-IT" sz="1800" smtClean="0">
                <a:solidFill>
                  <a:srgbClr val="FF9900"/>
                </a:solidFill>
                <a:effectLst>
                  <a:outerShdw blurRad="38100" dist="38100" dir="2700000" algn="tl">
                    <a:srgbClr val="C0C0C0"/>
                  </a:outerShdw>
                </a:effectLst>
                <a:latin typeface="Bookman Old Style" pitchFamily="18" charset="0"/>
              </a:rPr>
              <a:t> and Chemical and Pharmaceutical Technology)</a:t>
            </a:r>
          </a:p>
          <a:p>
            <a:pPr>
              <a:buFontTx/>
              <a:buChar char="-"/>
            </a:pPr>
            <a:r>
              <a:rPr lang="en-GB" altLang="it-IT" sz="1800" smtClean="0">
                <a:solidFill>
                  <a:srgbClr val="FF0000"/>
                </a:solidFill>
                <a:effectLst>
                  <a:outerShdw blurRad="38100" dist="38100" dir="2700000" algn="tl">
                    <a:srgbClr val="C0C0C0"/>
                  </a:outerShdw>
                </a:effectLst>
                <a:latin typeface="Bookman Old Style" pitchFamily="18" charset="0"/>
              </a:rPr>
              <a:t>Political Sciences</a:t>
            </a:r>
            <a:r>
              <a:rPr lang="en-GB" altLang="it-IT" sz="1800" smtClean="0">
                <a:solidFill>
                  <a:srgbClr val="FF9900"/>
                </a:solidFill>
                <a:effectLst>
                  <a:outerShdw blurRad="38100" dist="38100" dir="2700000" algn="tl">
                    <a:srgbClr val="C0C0C0"/>
                  </a:outerShdw>
                </a:effectLst>
                <a:latin typeface="Bookman Old Style" pitchFamily="18" charset="0"/>
              </a:rPr>
              <a:t> (BSc, MSC and PhD in Political Sciences and </a:t>
            </a:r>
            <a:r>
              <a:rPr lang="en-GB" altLang="it-IT" sz="1800" smtClean="0">
                <a:solidFill>
                  <a:srgbClr val="FF0000"/>
                </a:solidFill>
                <a:effectLst>
                  <a:outerShdw blurRad="38100" dist="38100" dir="2700000" algn="tl">
                    <a:srgbClr val="C0C0C0"/>
                  </a:outerShdw>
                </a:effectLst>
                <a:latin typeface="Bookman Old Style" pitchFamily="18" charset="0"/>
              </a:rPr>
              <a:t>International Relationships</a:t>
            </a:r>
            <a:r>
              <a:rPr lang="en-GB" altLang="it-IT" sz="1800" smtClean="0">
                <a:solidFill>
                  <a:srgbClr val="FF9900"/>
                </a:solidFill>
                <a:effectLst>
                  <a:outerShdw blurRad="38100" dist="38100" dir="2700000" algn="tl">
                    <a:srgbClr val="C0C0C0"/>
                  </a:outerShdw>
                </a:effectLst>
                <a:latin typeface="Bookman Old Style" pitchFamily="18" charset="0"/>
              </a:rPr>
              <a:t>)</a:t>
            </a:r>
          </a:p>
          <a:p>
            <a:pPr>
              <a:buFontTx/>
              <a:buChar char="-"/>
            </a:pPr>
            <a:r>
              <a:rPr lang="en-GB" altLang="it-IT" sz="1800" smtClean="0">
                <a:solidFill>
                  <a:srgbClr val="FF0000"/>
                </a:solidFill>
                <a:effectLst>
                  <a:outerShdw blurRad="38100" dist="38100" dir="2700000" algn="tl">
                    <a:srgbClr val="C0C0C0"/>
                  </a:outerShdw>
                </a:effectLst>
                <a:latin typeface="Bookman Old Style" pitchFamily="18" charset="0"/>
              </a:rPr>
              <a:t>Science</a:t>
            </a:r>
            <a:r>
              <a:rPr lang="en-GB" altLang="it-IT" sz="1800" smtClean="0">
                <a:solidFill>
                  <a:srgbClr val="FF9900"/>
                </a:solidFill>
                <a:effectLst>
                  <a:outerShdw blurRad="38100" dist="38100" dir="2700000" algn="tl">
                    <a:srgbClr val="C0C0C0"/>
                  </a:outerShdw>
                </a:effectLst>
                <a:latin typeface="Bookman Old Style" pitchFamily="18" charset="0"/>
              </a:rPr>
              <a:t> (Mathematics, Physics, </a:t>
            </a:r>
            <a:r>
              <a:rPr lang="en-GB" altLang="it-IT" sz="1800" smtClean="0">
                <a:solidFill>
                  <a:srgbClr val="FF0000"/>
                </a:solidFill>
                <a:effectLst>
                  <a:outerShdw blurRad="38100" dist="38100" dir="2700000" algn="tl">
                    <a:srgbClr val="C0C0C0"/>
                  </a:outerShdw>
                </a:effectLst>
                <a:latin typeface="Bookman Old Style" pitchFamily="18" charset="0"/>
              </a:rPr>
              <a:t>Biology</a:t>
            </a:r>
            <a:r>
              <a:rPr lang="en-GB" altLang="it-IT" sz="1800" smtClean="0">
                <a:solidFill>
                  <a:srgbClr val="FF9900"/>
                </a:solidFill>
                <a:effectLst>
                  <a:outerShdw blurRad="38100" dist="38100" dir="2700000" algn="tl">
                    <a:srgbClr val="C0C0C0"/>
                  </a:outerShdw>
                </a:effectLst>
                <a:latin typeface="Bookman Old Style" pitchFamily="18" charset="0"/>
              </a:rPr>
              <a:t>)</a:t>
            </a:r>
          </a:p>
          <a:p>
            <a:pPr>
              <a:buFontTx/>
              <a:buChar char="-"/>
            </a:pPr>
            <a:endParaRPr lang="en-GB" altLang="it-IT" sz="1800"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a:t>
            </a:r>
          </a:p>
        </p:txBody>
      </p:sp>
      <p:pic>
        <p:nvPicPr>
          <p:cNvPr id="47111" name="Picture 7" descr="logoc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49155" name="Image 6" descr="Logo Maheva-1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Image 7" descr="ole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49158" name="Espace réservé du contenu 2"/>
          <p:cNvSpPr>
            <a:spLocks noGrp="1"/>
          </p:cNvSpPr>
          <p:nvPr>
            <p:ph idx="4294967295"/>
          </p:nvPr>
        </p:nvSpPr>
        <p:spPr>
          <a:xfrm>
            <a:off x="0" y="0"/>
            <a:ext cx="9144000"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endParaRPr lang="en-GB" altLang="it-IT" smtClean="0">
              <a:solidFill>
                <a:srgbClr val="FFCC00"/>
              </a:solidFill>
            </a:endParaRPr>
          </a:p>
          <a:p>
            <a:pP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			  </a:t>
            </a:r>
            <a:r>
              <a:rPr lang="en-GB" altLang="it-IT" sz="2000" smtClean="0">
                <a:solidFill>
                  <a:srgbClr val="FFCC00"/>
                </a:solidFill>
                <a:effectLst>
                  <a:outerShdw blurRad="38100" dist="38100" dir="2700000" algn="tl">
                    <a:srgbClr val="C0C0C0"/>
                  </a:outerShdw>
                </a:effectLst>
                <a:latin typeface="Bookman Old Style" pitchFamily="18" charset="0"/>
              </a:rPr>
              <a:t>Fields of research in the MAHEVA themes:</a:t>
            </a:r>
          </a:p>
          <a:p>
            <a:pPr>
              <a:buFont typeface="Wingdings 2" pitchFamily="18" charset="2"/>
              <a:buNone/>
            </a:pPr>
            <a:r>
              <a:rPr lang="en-GB" altLang="it-IT" sz="2000" smtClean="0">
                <a:solidFill>
                  <a:srgbClr val="FFCC00"/>
                </a:solidFill>
                <a:effectLst>
                  <a:outerShdw blurRad="38100" dist="38100" dir="2700000" algn="tl">
                    <a:srgbClr val="C0C0C0"/>
                  </a:outerShdw>
                </a:effectLst>
                <a:latin typeface="Bookman Old Style" pitchFamily="18" charset="0"/>
              </a:rPr>
              <a:t>                        </a:t>
            </a:r>
            <a:r>
              <a:rPr lang="en-GB" altLang="it-IT" sz="1800" smtClean="0">
                <a:solidFill>
                  <a:srgbClr val="FFCC00"/>
                </a:solidFill>
                <a:effectLst>
                  <a:outerShdw blurRad="38100" dist="38100" dir="2700000" algn="tl">
                    <a:srgbClr val="C0C0C0"/>
                  </a:outerShdw>
                </a:effectLst>
                <a:latin typeface="Bookman Old Style" pitchFamily="18" charset="0"/>
              </a:rPr>
              <a:t>There are 49 research Departments at the University</a:t>
            </a:r>
          </a:p>
          <a:p>
            <a:pPr>
              <a:buFont typeface="Wingdings 2" pitchFamily="18" charset="2"/>
              <a:buNone/>
            </a:pPr>
            <a:r>
              <a:rPr lang="en-GB" altLang="it-IT" sz="1800" smtClean="0">
                <a:solidFill>
                  <a:srgbClr val="FFCC00"/>
                </a:solidFill>
                <a:effectLst>
                  <a:outerShdw blurRad="38100" dist="38100" dir="2700000" algn="tl">
                    <a:srgbClr val="C0C0C0"/>
                  </a:outerShdw>
                </a:effectLst>
                <a:latin typeface="Bookman Old Style" pitchFamily="18" charset="0"/>
              </a:rPr>
              <a:t>                          of Pavia. Some of the relevant activity can be so summarized:</a:t>
            </a:r>
          </a:p>
          <a:p>
            <a:pPr>
              <a:buFont typeface="Wingdings 2" pitchFamily="18" charset="2"/>
              <a:buNone/>
            </a:pPr>
            <a:r>
              <a:rPr lang="en-GB" altLang="it-IT" sz="1800" smtClean="0">
                <a:solidFill>
                  <a:srgbClr val="FFCC00"/>
                </a:solidFill>
                <a:effectLst>
                  <a:outerShdw blurRad="38100" dist="38100" dir="2700000" algn="tl">
                    <a:srgbClr val="C0C0C0"/>
                  </a:outerShdw>
                </a:effectLst>
                <a:latin typeface="Bookman Old Style" pitchFamily="18" charset="0"/>
              </a:rPr>
              <a:t>Engineering – Environmental: water and wastewater treatment, solid wastes management, air pollution, water and groundwater pollution, contaminated sites remediation. Renevable energies </a:t>
            </a:r>
          </a:p>
          <a:p>
            <a:pPr>
              <a:buFont typeface="Wingdings 2" pitchFamily="18" charset="2"/>
              <a:buNone/>
            </a:pPr>
            <a:r>
              <a:rPr lang="en-GB" altLang="it-IT" sz="1800" smtClean="0">
                <a:solidFill>
                  <a:srgbClr val="FFCC00"/>
                </a:solidFill>
                <a:effectLst>
                  <a:outerShdw blurRad="38100" dist="38100" dir="2700000" algn="tl">
                    <a:srgbClr val="C0C0C0"/>
                  </a:outerShdw>
                </a:effectLst>
                <a:latin typeface="Bookman Old Style" pitchFamily="18" charset="0"/>
              </a:rPr>
              <a:t>    (energy from biomass, solar, Microbial Fuel Cells).</a:t>
            </a:r>
          </a:p>
          <a:p>
            <a:pPr>
              <a:buFont typeface="Wingdings 2" pitchFamily="18" charset="2"/>
              <a:buNone/>
            </a:pPr>
            <a:r>
              <a:rPr lang="en-GB" altLang="it-IT" sz="1800" smtClean="0">
                <a:solidFill>
                  <a:srgbClr val="FFCC00"/>
                </a:solidFill>
                <a:effectLst>
                  <a:outerShdw blurRad="38100" dist="38100" dir="2700000" algn="tl">
                    <a:srgbClr val="C0C0C0"/>
                  </a:outerShdw>
                </a:effectLst>
                <a:latin typeface="Bookman Old Style" pitchFamily="18" charset="0"/>
              </a:rPr>
              <a:t>Engineering – Biomedical &amp; Biotechnologies: IT in Sanitary Applications, Artificial Biological Tissues, Biomaterials, Artificial Vision, Intelligent Prostethics.</a:t>
            </a:r>
          </a:p>
          <a:p>
            <a:pPr>
              <a:buFont typeface="Wingdings 2" pitchFamily="18" charset="2"/>
              <a:buNone/>
            </a:pPr>
            <a:r>
              <a:rPr lang="en-GB" altLang="it-IT" sz="1800" smtClean="0">
                <a:solidFill>
                  <a:srgbClr val="FFCC00"/>
                </a:solidFill>
                <a:effectLst>
                  <a:outerShdw blurRad="38100" dist="38100" dir="2700000" algn="tl">
                    <a:srgbClr val="C0C0C0"/>
                  </a:outerShdw>
                </a:effectLst>
                <a:latin typeface="Bookman Old Style" pitchFamily="18" charset="0"/>
              </a:rPr>
              <a:t>Medicine – Clinical and Laboratory-based research</a:t>
            </a:r>
          </a:p>
          <a:p>
            <a:pPr>
              <a:buFont typeface="Wingdings 2" pitchFamily="18" charset="2"/>
              <a:buNone/>
            </a:pPr>
            <a:r>
              <a:rPr lang="en-GB" altLang="it-IT" sz="1800" smtClean="0">
                <a:solidFill>
                  <a:srgbClr val="FFCC00"/>
                </a:solidFill>
                <a:effectLst>
                  <a:outerShdw blurRad="38100" dist="38100" dir="2700000" algn="tl">
                    <a:srgbClr val="C0C0C0"/>
                  </a:outerShdw>
                </a:effectLst>
                <a:latin typeface="Bookman Old Style" pitchFamily="18" charset="0"/>
              </a:rPr>
              <a:t>Pharmacology – Pharmaceutical Chemistry, Applied Pharmacology, Biochemistry</a:t>
            </a:r>
          </a:p>
          <a:p>
            <a:pPr>
              <a:buFont typeface="Wingdings 2" pitchFamily="18" charset="2"/>
              <a:buNone/>
            </a:pPr>
            <a:r>
              <a:rPr lang="en-GB" altLang="it-IT" sz="1800" smtClean="0">
                <a:solidFill>
                  <a:srgbClr val="FFCC00"/>
                </a:solidFill>
                <a:effectLst>
                  <a:outerShdw blurRad="38100" dist="38100" dir="2700000" algn="tl">
                    <a:srgbClr val="C0C0C0"/>
                  </a:outerShdw>
                </a:effectLst>
                <a:latin typeface="Bookman Old Style" pitchFamily="18" charset="0"/>
              </a:rPr>
              <a:t>Sciences – Ecology, Geology, Biology, Material Technology</a:t>
            </a:r>
          </a:p>
          <a:p>
            <a:pPr>
              <a:buFont typeface="Wingdings 2" pitchFamily="18" charset="2"/>
              <a:buNone/>
            </a:pPr>
            <a:r>
              <a:rPr lang="en-GB" altLang="it-IT" sz="2000" smtClean="0">
                <a:solidFill>
                  <a:srgbClr val="FF0000"/>
                </a:solidFill>
                <a:effectLst>
                  <a:outerShdw blurRad="38100" dist="38100" dir="2700000" algn="tl">
                    <a:srgbClr val="C0C0C0"/>
                  </a:outerShdw>
                </a:effectLst>
                <a:latin typeface="Bookman Old Style" pitchFamily="18" charset="0"/>
              </a:rPr>
              <a:t>Please visit the website </a:t>
            </a:r>
            <a:r>
              <a:rPr lang="en-GB" altLang="it-IT" sz="2000" smtClean="0">
                <a:solidFill>
                  <a:srgbClr val="FF0000"/>
                </a:solidFill>
                <a:effectLst>
                  <a:outerShdw blurRad="38100" dist="38100" dir="2700000" algn="tl">
                    <a:srgbClr val="C0C0C0"/>
                  </a:outerShdw>
                </a:effectLst>
                <a:latin typeface="Bookman Old Style" pitchFamily="18" charset="0"/>
                <a:hlinkClick r:id="rId5"/>
              </a:rPr>
              <a:t>www.unipv.it</a:t>
            </a:r>
            <a:r>
              <a:rPr lang="en-GB" altLang="it-IT" sz="2000" smtClean="0">
                <a:solidFill>
                  <a:srgbClr val="FF0000"/>
                </a:solidFill>
                <a:effectLst>
                  <a:outerShdw blurRad="38100" dist="38100" dir="2700000" algn="tl">
                    <a:srgbClr val="C0C0C0"/>
                  </a:outerShdw>
                </a:effectLst>
                <a:latin typeface="Bookman Old Style" pitchFamily="18" charset="0"/>
              </a:rPr>
              <a:t> and click the “research” button. You will find an updated description of the current research topics </a:t>
            </a:r>
          </a:p>
          <a:p>
            <a:pPr>
              <a:buFont typeface="Wingdings 2" pitchFamily="18" charset="2"/>
              <a:buNone/>
            </a:pPr>
            <a:r>
              <a:rPr lang="en-GB" altLang="it-IT" sz="2000" smtClean="0">
                <a:solidFill>
                  <a:srgbClr val="FF0000"/>
                </a:solidFill>
                <a:effectLst>
                  <a:outerShdw blurRad="38100" dist="38100" dir="2700000" algn="tl">
                    <a:srgbClr val="C0C0C0"/>
                  </a:outerShdw>
                </a:effectLst>
                <a:latin typeface="Bookman Old Style" pitchFamily="18" charset="0"/>
              </a:rPr>
              <a:t>	in the Department of your interest.</a:t>
            </a:r>
          </a:p>
          <a:p>
            <a:pPr>
              <a:buFont typeface="Wingdings 2" pitchFamily="18" charset="2"/>
              <a:buNone/>
            </a:pPr>
            <a:endParaRPr lang="en-GB" altLang="it-IT" sz="2000" smtClean="0">
              <a:solidFill>
                <a:srgbClr val="FF0000"/>
              </a:solidFill>
              <a:effectLst>
                <a:outerShdw blurRad="38100" dist="38100" dir="2700000" algn="tl">
                  <a:srgbClr val="C0C0C0"/>
                </a:outerShdw>
              </a:effectLst>
              <a:latin typeface="Bookman Old Style" pitchFamily="18" charset="0"/>
            </a:endParaRPr>
          </a:p>
          <a:p>
            <a:pPr>
              <a:buFont typeface="Wingdings 2" pitchFamily="18" charset="2"/>
              <a:buNone/>
            </a:pPr>
            <a:endParaRPr lang="en-GB" altLang="it-IT" sz="2000" smtClean="0">
              <a:solidFill>
                <a:srgbClr val="FFCC00"/>
              </a:solidFill>
              <a:effectLst>
                <a:outerShdw blurRad="38100" dist="38100" dir="2700000" algn="tl">
                  <a:srgbClr val="C0C0C0"/>
                </a:outerShdw>
              </a:effectLst>
              <a:latin typeface="Bookman Old Style" pitchFamily="18" charset="0"/>
            </a:endParaRPr>
          </a:p>
          <a:p>
            <a:pPr>
              <a:buFont typeface="Wingdings 2" pitchFamily="18" charset="2"/>
              <a:buNone/>
            </a:pPr>
            <a:endParaRPr lang="en-GB" altLang="it-IT" sz="2000" smtClean="0">
              <a:solidFill>
                <a:srgbClr val="FFCC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a:t>
            </a:r>
          </a:p>
        </p:txBody>
      </p:sp>
      <p:pic>
        <p:nvPicPr>
          <p:cNvPr id="49159" name="Picture 7"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51203" name="Image 6" descr="Logo Maheva-1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Image 7" descr="ole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51206" name="Espace réservé du contenu 2"/>
          <p:cNvSpPr>
            <a:spLocks noGrp="1"/>
          </p:cNvSpPr>
          <p:nvPr>
            <p:ph idx="4294967295"/>
          </p:nvPr>
        </p:nvSpPr>
        <p:spPr>
          <a:xfrm>
            <a:off x="0" y="0"/>
            <a:ext cx="9144000" cy="4624388"/>
          </a:xfrm>
        </p:spPr>
        <p:txBody>
          <a:bodyPr/>
          <a:lstStyle/>
          <a:p>
            <a:pPr>
              <a:buFont typeface="Wingdings 2" pitchFamily="18" charset="2"/>
              <a:buNone/>
            </a:pPr>
            <a:r>
              <a:rPr lang="en-GB" altLang="it-IT" sz="3200" dirty="0" smtClean="0">
                <a:solidFill>
                  <a:srgbClr val="FF0000"/>
                </a:solidFill>
                <a:latin typeface="Bookman Old Style" pitchFamily="18" charset="0"/>
              </a:rPr>
              <a:t>             </a:t>
            </a:r>
            <a:r>
              <a:rPr lang="en-GB" altLang="it-IT" sz="3200" dirty="0" smtClean="0">
                <a:solidFill>
                  <a:srgbClr val="000099"/>
                </a:solidFill>
                <a:latin typeface="Bookman Old Style" pitchFamily="18" charset="0"/>
              </a:rPr>
              <a:t>UNIVERSITA’ DEGLI </a:t>
            </a:r>
          </a:p>
          <a:p>
            <a:pPr>
              <a:buFont typeface="Wingdings 2" pitchFamily="18" charset="2"/>
              <a:buNone/>
            </a:pPr>
            <a:r>
              <a:rPr lang="en-GB" altLang="it-IT" sz="3200" dirty="0" smtClean="0">
                <a:solidFill>
                  <a:srgbClr val="000099"/>
                </a:solidFill>
                <a:latin typeface="Bookman Old Style" pitchFamily="18" charset="0"/>
              </a:rPr>
              <a:t>                STUDI DI PAVIA</a:t>
            </a:r>
            <a:endParaRPr lang="en-GB" altLang="it-IT" dirty="0" smtClean="0">
              <a:solidFill>
                <a:srgbClr val="FFCC00"/>
              </a:solidFill>
            </a:endParaRPr>
          </a:p>
          <a:p>
            <a:pPr>
              <a:buFont typeface="Wingdings 2" pitchFamily="18" charset="2"/>
              <a:buNone/>
            </a:pPr>
            <a:r>
              <a:rPr lang="en-GB" altLang="it-IT" sz="2000" dirty="0" smtClean="0">
                <a:solidFill>
                  <a:srgbClr val="FF9900"/>
                </a:solidFill>
                <a:effectLst>
                  <a:outerShdw blurRad="38100" dist="38100" dir="2700000" algn="tl">
                    <a:srgbClr val="C0C0C0"/>
                  </a:outerShdw>
                </a:effectLst>
                <a:latin typeface="Bookman Old Style" pitchFamily="18" charset="0"/>
              </a:rPr>
              <a:t>			  </a:t>
            </a:r>
          </a:p>
          <a:p>
            <a:pPr>
              <a:buFont typeface="Wingdings 2" pitchFamily="18" charset="2"/>
              <a:buNone/>
            </a:pPr>
            <a:endParaRPr lang="en-US" altLang="it-IT" dirty="0" smtClean="0">
              <a:effectLst>
                <a:outerShdw blurRad="38100" dist="38100" dir="2700000" algn="tl">
                  <a:srgbClr val="C0C0C0"/>
                </a:outerShdw>
              </a:effectLst>
            </a:endParaRPr>
          </a:p>
          <a:p>
            <a:pPr>
              <a:buFont typeface="Wingdings 2" pitchFamily="18" charset="2"/>
              <a:buNone/>
            </a:pPr>
            <a:r>
              <a:rPr lang="en-US" altLang="it-IT" dirty="0" smtClean="0">
                <a:effectLst>
                  <a:outerShdw blurRad="38100" dist="38100" dir="2700000" algn="tl">
                    <a:srgbClr val="C0C0C0"/>
                  </a:outerShdw>
                </a:effectLst>
              </a:rPr>
              <a:t>   </a:t>
            </a:r>
            <a:r>
              <a:rPr lang="en-US" altLang="it-IT" sz="1800" dirty="0" smtClean="0">
                <a:solidFill>
                  <a:srgbClr val="000099"/>
                </a:solidFill>
                <a:effectLst>
                  <a:outerShdw blurRad="38100" dist="38100" dir="2700000" algn="tl">
                    <a:srgbClr val="C0C0C0"/>
                  </a:outerShdw>
                </a:effectLst>
                <a:latin typeface="Bookman Old Style" pitchFamily="18" charset="0"/>
              </a:rPr>
              <a:t>The University of Pavia was one of the first Italian universities to enact procedures for the internationalization of its academic system. Together with the Universities of Bologna and Siena, was the first to implement the ERASMUS </a:t>
            </a:r>
            <a:r>
              <a:rPr lang="en-US" altLang="it-IT" sz="1800" dirty="0" err="1" smtClean="0">
                <a:solidFill>
                  <a:srgbClr val="000099"/>
                </a:solidFill>
                <a:effectLst>
                  <a:outerShdw blurRad="38100" dist="38100" dir="2700000" algn="tl">
                    <a:srgbClr val="C0C0C0"/>
                  </a:outerShdw>
                </a:effectLst>
                <a:latin typeface="Bookman Old Style" pitchFamily="18" charset="0"/>
              </a:rPr>
              <a:t>Programme</a:t>
            </a:r>
            <a:r>
              <a:rPr lang="en-US" altLang="it-IT" sz="1800" dirty="0" smtClean="0">
                <a:solidFill>
                  <a:srgbClr val="000099"/>
                </a:solidFill>
                <a:effectLst>
                  <a:outerShdw blurRad="38100" dist="38100" dir="2700000" algn="tl">
                    <a:srgbClr val="C0C0C0"/>
                  </a:outerShdw>
                </a:effectLst>
                <a:latin typeface="Bookman Old Style" pitchFamily="18" charset="0"/>
              </a:rPr>
              <a:t> for foreign students (1988). Similarly, Pavia has been collaborating since the late 1980s, within the framework of the Coimbra Group (a group of the oldest and most prestigious European universities), on a number of projects for the “Europeanization” of the university system (i.e. </a:t>
            </a:r>
            <a:r>
              <a:rPr lang="en-US" altLang="it-IT" sz="1800" smtClean="0">
                <a:solidFill>
                  <a:srgbClr val="000099"/>
                </a:solidFill>
                <a:effectLst>
                  <a:outerShdw blurRad="38100" dist="38100" dir="2700000" algn="tl">
                    <a:srgbClr val="C0C0C0"/>
                  </a:outerShdw>
                </a:effectLst>
                <a:latin typeface="Bookman Old Style" pitchFamily="18" charset="0"/>
              </a:rPr>
              <a:t>implementation of the ECTS credit transfer system). </a:t>
            </a:r>
            <a:r>
              <a:rPr lang="en-US" altLang="it-IT" sz="1800" dirty="0" smtClean="0">
                <a:solidFill>
                  <a:srgbClr val="000099"/>
                </a:solidFill>
                <a:effectLst>
                  <a:outerShdw blurRad="38100" dist="38100" dir="2700000" algn="tl">
                    <a:srgbClr val="C0C0C0"/>
                  </a:outerShdw>
                </a:effectLst>
                <a:latin typeface="Bookman Old Style" pitchFamily="18" charset="0"/>
              </a:rPr>
              <a:t>These projects were subsequently approved by the European Union. </a:t>
            </a:r>
            <a:br>
              <a:rPr lang="en-US" altLang="it-IT" sz="1800" dirty="0" smtClean="0">
                <a:solidFill>
                  <a:srgbClr val="000099"/>
                </a:solidFill>
                <a:effectLst>
                  <a:outerShdw blurRad="38100" dist="38100" dir="2700000" algn="tl">
                    <a:srgbClr val="C0C0C0"/>
                  </a:outerShdw>
                </a:effectLst>
                <a:latin typeface="Bookman Old Style" pitchFamily="18" charset="0"/>
              </a:rPr>
            </a:br>
            <a:r>
              <a:rPr lang="en-US" altLang="it-IT" sz="1800" dirty="0" smtClean="0">
                <a:solidFill>
                  <a:srgbClr val="000099"/>
                </a:solidFill>
                <a:effectLst>
                  <a:outerShdw blurRad="38100" dist="38100" dir="2700000" algn="tl">
                    <a:srgbClr val="C0C0C0"/>
                  </a:outerShdw>
                </a:effectLst>
                <a:latin typeface="Bookman Old Style" pitchFamily="18" charset="0"/>
              </a:rPr>
              <a:t/>
            </a:r>
            <a:br>
              <a:rPr lang="en-US" altLang="it-IT" sz="1800" dirty="0" smtClean="0">
                <a:solidFill>
                  <a:srgbClr val="000099"/>
                </a:solidFill>
                <a:effectLst>
                  <a:outerShdw blurRad="38100" dist="38100" dir="2700000" algn="tl">
                    <a:srgbClr val="C0C0C0"/>
                  </a:outerShdw>
                </a:effectLst>
                <a:latin typeface="Bookman Old Style" pitchFamily="18" charset="0"/>
              </a:rPr>
            </a:br>
            <a:r>
              <a:rPr lang="en-US" altLang="it-IT" sz="1800" dirty="0" smtClean="0">
                <a:solidFill>
                  <a:srgbClr val="000099"/>
                </a:solidFill>
                <a:effectLst>
                  <a:outerShdw blurRad="38100" dist="38100" dir="2700000" algn="tl">
                    <a:srgbClr val="C0C0C0"/>
                  </a:outerShdw>
                </a:effectLst>
                <a:latin typeface="Bookman Old Style" pitchFamily="18" charset="0"/>
              </a:rPr>
              <a:t>Based on our experience we believe in the need to create opportunities for  students to pursue international careers as well as to encourage international research activities. The University of Pavia has dedicated a portion of its international funds and human resources to developing countries through the establishment of the Centre for International Cooperation and Development (CICOPS). </a:t>
            </a:r>
            <a:br>
              <a:rPr lang="en-US" altLang="it-IT" sz="1800" dirty="0" smtClean="0">
                <a:solidFill>
                  <a:srgbClr val="000099"/>
                </a:solidFill>
                <a:effectLst>
                  <a:outerShdw blurRad="38100" dist="38100" dir="2700000" algn="tl">
                    <a:srgbClr val="C0C0C0"/>
                  </a:outerShdw>
                </a:effectLst>
                <a:latin typeface="Bookman Old Style" pitchFamily="18" charset="0"/>
              </a:rPr>
            </a:br>
            <a:endParaRPr lang="en-GB" altLang="it-IT" sz="1800" dirty="0" smtClean="0">
              <a:solidFill>
                <a:srgbClr val="000099"/>
              </a:solidFill>
              <a:effectLst>
                <a:outerShdw blurRad="38100" dist="38100" dir="2700000" algn="tl">
                  <a:srgbClr val="C0C0C0"/>
                </a:outerShdw>
              </a:effectLst>
              <a:latin typeface="Bookman Old Style" pitchFamily="18" charset="0"/>
            </a:endParaRPr>
          </a:p>
          <a:p>
            <a:pPr>
              <a:buFont typeface="Wingdings 2" pitchFamily="18" charset="2"/>
              <a:buNone/>
            </a:pPr>
            <a:endParaRPr lang="en-GB" altLang="it-IT" sz="1800" dirty="0" smtClean="0">
              <a:solidFill>
                <a:srgbClr val="000099"/>
              </a:solidFill>
              <a:effectLst>
                <a:outerShdw blurRad="38100" dist="38100" dir="2700000" algn="tl">
                  <a:srgbClr val="C0C0C0"/>
                </a:outerShdw>
              </a:effectLst>
              <a:latin typeface="Bookman Old Style" pitchFamily="18" charset="0"/>
            </a:endParaRPr>
          </a:p>
          <a:p>
            <a:pPr>
              <a:buFont typeface="Wingdings 2" pitchFamily="18" charset="2"/>
              <a:buNone/>
            </a:pPr>
            <a:endParaRPr lang="en-GB" altLang="it-IT" sz="1800" dirty="0" smtClean="0">
              <a:solidFill>
                <a:srgbClr val="000099"/>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z="1800" dirty="0" smtClean="0">
                <a:solidFill>
                  <a:srgbClr val="000099"/>
                </a:solidFill>
                <a:effectLst>
                  <a:outerShdw blurRad="38100" dist="38100" dir="2700000" algn="tl">
                    <a:srgbClr val="C0C0C0"/>
                  </a:outerShdw>
                </a:effectLst>
                <a:latin typeface="Bookman Old Style" pitchFamily="18" charset="0"/>
              </a:rPr>
              <a:t>                                                                                                                    </a:t>
            </a:r>
          </a:p>
        </p:txBody>
      </p:sp>
      <p:pic>
        <p:nvPicPr>
          <p:cNvPr id="51207" name="Picture 7" descr="logoc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57347" name="Image 6" descr="Logo Maheva-1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Image 7" descr="ole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57350" name="Espace réservé du contenu 2"/>
          <p:cNvSpPr>
            <a:spLocks noGrp="1"/>
          </p:cNvSpPr>
          <p:nvPr>
            <p:ph idx="4294967295"/>
          </p:nvPr>
        </p:nvSpPr>
        <p:spPr>
          <a:xfrm>
            <a:off x="0" y="0"/>
            <a:ext cx="9144000" cy="4624388"/>
          </a:xfrm>
        </p:spPr>
        <p:txBody>
          <a:bodyPr/>
          <a:lstStyle/>
          <a:p>
            <a:pPr>
              <a:buFont typeface="Wingdings 2" pitchFamily="18" charset="2"/>
              <a:buNone/>
            </a:pPr>
            <a:r>
              <a:rPr lang="en-GB" altLang="it-IT" sz="3200" dirty="0" smtClean="0">
                <a:solidFill>
                  <a:srgbClr val="FF0000"/>
                </a:solidFill>
                <a:latin typeface="Bookman Old Style" pitchFamily="18" charset="0"/>
              </a:rPr>
              <a:t>             </a:t>
            </a:r>
            <a:r>
              <a:rPr lang="en-GB" altLang="it-IT" sz="3200" dirty="0" smtClean="0">
                <a:solidFill>
                  <a:srgbClr val="000099"/>
                </a:solidFill>
                <a:latin typeface="Bookman Old Style" pitchFamily="18" charset="0"/>
              </a:rPr>
              <a:t>UNIVERSITA’ DEGLI </a:t>
            </a:r>
          </a:p>
          <a:p>
            <a:pPr>
              <a:buFont typeface="Wingdings 2" pitchFamily="18" charset="2"/>
              <a:buNone/>
            </a:pPr>
            <a:r>
              <a:rPr lang="en-GB" altLang="it-IT" sz="3200" dirty="0" smtClean="0">
                <a:solidFill>
                  <a:srgbClr val="000099"/>
                </a:solidFill>
                <a:latin typeface="Bookman Old Style" pitchFamily="18" charset="0"/>
              </a:rPr>
              <a:t>                STUDI DI PAVIA</a:t>
            </a:r>
            <a:endParaRPr lang="en-GB" altLang="it-IT" dirty="0" smtClean="0">
              <a:solidFill>
                <a:srgbClr val="FFCC00"/>
              </a:solidFill>
            </a:endParaRPr>
          </a:p>
          <a:p>
            <a:pPr>
              <a:buFont typeface="Wingdings 2" pitchFamily="18" charset="2"/>
              <a:buNone/>
            </a:pPr>
            <a:r>
              <a:rPr lang="en-GB" altLang="it-IT" sz="2000" dirty="0" smtClean="0">
                <a:solidFill>
                  <a:srgbClr val="FF9900"/>
                </a:solidFill>
                <a:effectLst>
                  <a:outerShdw blurRad="38100" dist="38100" dir="2700000" algn="tl">
                    <a:srgbClr val="C0C0C0"/>
                  </a:outerShdw>
                </a:effectLst>
                <a:latin typeface="Bookman Old Style" pitchFamily="18" charset="0"/>
              </a:rPr>
              <a:t>			  </a:t>
            </a:r>
          </a:p>
          <a:p>
            <a:pPr>
              <a:buFont typeface="Wingdings 2" pitchFamily="18" charset="2"/>
              <a:buNone/>
            </a:pPr>
            <a:endParaRPr lang="en-US" altLang="it-IT" dirty="0" smtClean="0">
              <a:effectLst>
                <a:outerShdw blurRad="38100" dist="38100" dir="2700000" algn="tl">
                  <a:srgbClr val="C0C0C0"/>
                </a:outerShdw>
              </a:effectLst>
            </a:endParaRPr>
          </a:p>
          <a:p>
            <a:pPr algn="ctr">
              <a:buFont typeface="Wingdings 2" pitchFamily="18" charset="2"/>
              <a:buNone/>
            </a:pPr>
            <a:r>
              <a:rPr lang="en-US" altLang="it-IT" b="1" dirty="0" smtClean="0">
                <a:effectLst>
                  <a:outerShdw blurRad="38100" dist="38100" dir="2700000" algn="tl">
                    <a:srgbClr val="C0C0C0"/>
                  </a:outerShdw>
                </a:effectLst>
              </a:rPr>
              <a:t>   </a:t>
            </a:r>
            <a:r>
              <a:rPr lang="en-US" altLang="it-IT" sz="1800" b="1" dirty="0" smtClean="0">
                <a:solidFill>
                  <a:srgbClr val="000099"/>
                </a:solidFill>
                <a:latin typeface="Bookman Old Style" pitchFamily="18" charset="0"/>
              </a:rPr>
              <a:t>FOR ADDITIONAL INFORMATION/INQUIRIES PLEASE CONTACT:</a:t>
            </a:r>
          </a:p>
          <a:p>
            <a:pPr>
              <a:buFont typeface="Wingdings 2" pitchFamily="18" charset="2"/>
              <a:buNone/>
            </a:pPr>
            <a:r>
              <a:rPr lang="it-IT" altLang="it-IT" sz="1800" dirty="0" smtClean="0">
                <a:solidFill>
                  <a:srgbClr val="000099"/>
                </a:solidFill>
                <a:latin typeface="Bookman Old Style" pitchFamily="18" charset="0"/>
              </a:rPr>
              <a:t>				Prof. Andrea G. CAPODAGLIO, </a:t>
            </a:r>
            <a:r>
              <a:rPr lang="it-IT" altLang="it-IT" sz="1800" dirty="0" err="1" smtClean="0">
                <a:solidFill>
                  <a:srgbClr val="000099"/>
                </a:solidFill>
                <a:latin typeface="Bookman Old Style" pitchFamily="18" charset="0"/>
              </a:rPr>
              <a:t>PhD</a:t>
            </a:r>
            <a:r>
              <a:rPr lang="it-IT" altLang="it-IT" sz="1800" dirty="0" smtClean="0">
                <a:solidFill>
                  <a:srgbClr val="000099"/>
                </a:solidFill>
                <a:latin typeface="Bookman Old Style" pitchFamily="18" charset="0"/>
              </a:rPr>
              <a:t>, PE</a:t>
            </a:r>
          </a:p>
          <a:p>
            <a:pPr>
              <a:buFont typeface="Wingdings 2" pitchFamily="18" charset="2"/>
              <a:buNone/>
            </a:pPr>
            <a:r>
              <a:rPr lang="it-IT" altLang="it-IT" sz="1800" dirty="0" smtClean="0">
                <a:solidFill>
                  <a:srgbClr val="000099"/>
                </a:solidFill>
                <a:latin typeface="Bookman Old Style" pitchFamily="18" charset="0"/>
              </a:rPr>
              <a:t>				</a:t>
            </a:r>
            <a:r>
              <a:rPr lang="it-IT" altLang="it-IT" sz="1800" dirty="0" err="1" smtClean="0">
                <a:solidFill>
                  <a:srgbClr val="000099"/>
                </a:solidFill>
                <a:latin typeface="Bookman Old Style" pitchFamily="18" charset="0"/>
              </a:rPr>
              <a:t>Dept</a:t>
            </a:r>
            <a:r>
              <a:rPr lang="it-IT" altLang="it-IT" sz="1800" dirty="0" smtClean="0">
                <a:solidFill>
                  <a:srgbClr val="000099"/>
                </a:solidFill>
                <a:latin typeface="Bookman Old Style" pitchFamily="18" charset="0"/>
              </a:rPr>
              <a:t>. Of </a:t>
            </a:r>
            <a:r>
              <a:rPr lang="it-IT" altLang="it-IT" sz="1800" dirty="0" err="1" smtClean="0">
                <a:solidFill>
                  <a:srgbClr val="000099"/>
                </a:solidFill>
                <a:latin typeface="Bookman Old Style" pitchFamily="18" charset="0"/>
              </a:rPr>
              <a:t>Hydraulic</a:t>
            </a:r>
            <a:r>
              <a:rPr lang="it-IT" altLang="it-IT" sz="1800" dirty="0" smtClean="0">
                <a:solidFill>
                  <a:srgbClr val="000099"/>
                </a:solidFill>
                <a:latin typeface="Bookman Old Style" pitchFamily="18" charset="0"/>
              </a:rPr>
              <a:t> &amp; </a:t>
            </a:r>
            <a:r>
              <a:rPr lang="it-IT" altLang="it-IT" sz="1800" dirty="0" err="1" smtClean="0">
                <a:solidFill>
                  <a:srgbClr val="000099"/>
                </a:solidFill>
                <a:latin typeface="Bookman Old Style" pitchFamily="18" charset="0"/>
              </a:rPr>
              <a:t>Environmental</a:t>
            </a:r>
            <a:r>
              <a:rPr lang="it-IT" altLang="it-IT" sz="1800" dirty="0" smtClean="0">
                <a:solidFill>
                  <a:srgbClr val="000099"/>
                </a:solidFill>
                <a:latin typeface="Bookman Old Style" pitchFamily="18" charset="0"/>
              </a:rPr>
              <a:t> </a:t>
            </a:r>
            <a:r>
              <a:rPr lang="it-IT" altLang="it-IT" sz="1800" dirty="0" err="1" smtClean="0">
                <a:solidFill>
                  <a:srgbClr val="000099"/>
                </a:solidFill>
                <a:latin typeface="Bookman Old Style" pitchFamily="18" charset="0"/>
              </a:rPr>
              <a:t>Engrg</a:t>
            </a:r>
            <a:r>
              <a:rPr lang="it-IT" altLang="it-IT" sz="1800" dirty="0" smtClean="0">
                <a:solidFill>
                  <a:srgbClr val="000099"/>
                </a:solidFill>
                <a:latin typeface="Bookman Old Style" pitchFamily="18" charset="0"/>
              </a:rPr>
              <a:t>.</a:t>
            </a:r>
          </a:p>
          <a:p>
            <a:pPr>
              <a:buFont typeface="Wingdings 2" pitchFamily="18" charset="2"/>
              <a:buNone/>
            </a:pPr>
            <a:r>
              <a:rPr lang="it-IT" altLang="it-IT" sz="1800" dirty="0" smtClean="0">
                <a:solidFill>
                  <a:srgbClr val="000099"/>
                </a:solidFill>
                <a:latin typeface="Bookman Old Style" pitchFamily="18" charset="0"/>
              </a:rPr>
              <a:t>				</a:t>
            </a:r>
            <a:r>
              <a:rPr lang="it-IT" altLang="it-IT" sz="1800" dirty="0" smtClean="0">
                <a:solidFill>
                  <a:srgbClr val="000099"/>
                </a:solidFill>
                <a:latin typeface="Bookman Old Style" pitchFamily="18" charset="0"/>
                <a:hlinkClick r:id="rId5"/>
              </a:rPr>
              <a:t>capo@unipv.it</a:t>
            </a:r>
            <a:endParaRPr lang="it-IT" altLang="it-IT" sz="1800" dirty="0" smtClean="0">
              <a:solidFill>
                <a:srgbClr val="000099"/>
              </a:solidFill>
              <a:latin typeface="Bookman Old Style" pitchFamily="18" charset="0"/>
            </a:endParaRPr>
          </a:p>
          <a:p>
            <a:pPr>
              <a:buFont typeface="Wingdings 2" pitchFamily="18" charset="2"/>
              <a:buNone/>
            </a:pPr>
            <a:r>
              <a:rPr lang="it-IT" altLang="it-IT" sz="1800" dirty="0" smtClean="0">
                <a:solidFill>
                  <a:srgbClr val="000099"/>
                </a:solidFill>
                <a:latin typeface="Bookman Old Style" pitchFamily="18" charset="0"/>
              </a:rPr>
              <a:t>				Phone &amp; Fax +39 0382 985591</a:t>
            </a:r>
          </a:p>
          <a:p>
            <a:pPr>
              <a:buFont typeface="Wingdings 2" pitchFamily="18" charset="2"/>
              <a:buNone/>
            </a:pPr>
            <a:r>
              <a:rPr lang="it-IT" altLang="it-IT" sz="1800" dirty="0" smtClean="0">
                <a:solidFill>
                  <a:srgbClr val="000099"/>
                </a:solidFill>
                <a:latin typeface="Bookman Old Style" pitchFamily="18" charset="0"/>
              </a:rPr>
              <a:t>				</a:t>
            </a:r>
            <a:r>
              <a:rPr lang="it-IT" altLang="it-IT" sz="1800" dirty="0" err="1" smtClean="0">
                <a:solidFill>
                  <a:srgbClr val="000099"/>
                </a:solidFill>
                <a:latin typeface="Bookman Old Style" pitchFamily="18" charset="0"/>
              </a:rPr>
              <a:t>Skype</a:t>
            </a:r>
            <a:r>
              <a:rPr lang="it-IT" altLang="it-IT" sz="1800" dirty="0" smtClean="0">
                <a:solidFill>
                  <a:srgbClr val="000099"/>
                </a:solidFill>
                <a:latin typeface="Bookman Old Style" pitchFamily="18" charset="0"/>
              </a:rPr>
              <a:t>:  </a:t>
            </a:r>
            <a:r>
              <a:rPr lang="it-IT" altLang="it-IT" sz="1800" dirty="0" err="1" smtClean="0">
                <a:solidFill>
                  <a:srgbClr val="000099"/>
                </a:solidFill>
                <a:latin typeface="Bookman Old Style" pitchFamily="18" charset="0"/>
              </a:rPr>
              <a:t>andrea.g.capodaglio</a:t>
            </a:r>
            <a:endParaRPr lang="it-IT" altLang="it-IT" sz="1800" dirty="0" smtClean="0">
              <a:solidFill>
                <a:srgbClr val="000099"/>
              </a:solidFill>
              <a:latin typeface="Bookman Old Style" pitchFamily="18" charset="0"/>
            </a:endParaRPr>
          </a:p>
          <a:p>
            <a:pPr>
              <a:buFont typeface="Wingdings 2" pitchFamily="18" charset="2"/>
              <a:buNone/>
            </a:pPr>
            <a:endParaRPr lang="it-IT" altLang="it-IT" sz="1800" dirty="0" smtClean="0">
              <a:solidFill>
                <a:srgbClr val="000099"/>
              </a:solidFill>
              <a:latin typeface="Bookman Old Style" pitchFamily="18" charset="0"/>
            </a:endParaRPr>
          </a:p>
          <a:p>
            <a:pPr>
              <a:buFont typeface="Wingdings 2" pitchFamily="18" charset="2"/>
              <a:buNone/>
            </a:pPr>
            <a:r>
              <a:rPr lang="it-IT" altLang="it-IT" sz="1800" dirty="0" smtClean="0">
                <a:solidFill>
                  <a:srgbClr val="000099"/>
                </a:solidFill>
                <a:latin typeface="Bookman Old Style" pitchFamily="18" charset="0"/>
              </a:rPr>
              <a:t>				</a:t>
            </a:r>
            <a:endParaRPr lang="en-GB" altLang="it-IT" sz="1800" dirty="0" smtClean="0">
              <a:solidFill>
                <a:srgbClr val="000099"/>
              </a:solidFill>
              <a:effectLst>
                <a:outerShdw blurRad="38100" dist="38100" dir="2700000" algn="tl">
                  <a:srgbClr val="C0C0C0"/>
                </a:outerShdw>
              </a:effectLst>
              <a:latin typeface="Bookman Old Style" pitchFamily="18" charset="0"/>
            </a:endParaRPr>
          </a:p>
        </p:txBody>
      </p:sp>
      <p:pic>
        <p:nvPicPr>
          <p:cNvPr id="57351" name="Picture 7"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57352" name="Picture 8" descr="010220100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088" y="2708275"/>
            <a:ext cx="1336675" cy="1782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5" name="Picture 9" descr="E' polemica tra Coldiretti e la cantina Terre d'Oltrepò sul futuro del vino lo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3463"/>
            <a:ext cx="9144000" cy="582453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55299"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55302" name="Espace réservé du contenu 2"/>
          <p:cNvSpPr>
            <a:spLocks noGrp="1"/>
          </p:cNvSpPr>
          <p:nvPr>
            <p:ph idx="4294967295"/>
          </p:nvPr>
        </p:nvSpPr>
        <p:spPr>
          <a:xfrm>
            <a:off x="0" y="0"/>
            <a:ext cx="9144000"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endParaRPr lang="en-GB" altLang="it-IT" smtClean="0">
              <a:solidFill>
                <a:srgbClr val="FFCC00"/>
              </a:solidFill>
            </a:endParaRPr>
          </a:p>
          <a:p>
            <a:pP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			  </a:t>
            </a:r>
          </a:p>
          <a:p>
            <a:pPr>
              <a:buFont typeface="Wingdings 2" pitchFamily="18" charset="2"/>
              <a:buNone/>
            </a:pPr>
            <a:endParaRPr lang="en-US" altLang="it-IT" smtClean="0">
              <a:effectLst>
                <a:outerShdw blurRad="38100" dist="38100" dir="2700000" algn="tl">
                  <a:srgbClr val="C0C0C0"/>
                </a:outerShdw>
              </a:effectLst>
            </a:endParaRPr>
          </a:p>
          <a:p>
            <a:pPr algn="ctr">
              <a:buFont typeface="Wingdings 2" pitchFamily="18" charset="2"/>
              <a:buNone/>
            </a:pPr>
            <a:r>
              <a:rPr lang="en-US" altLang="it-IT" sz="3600" smtClean="0">
                <a:solidFill>
                  <a:srgbClr val="FFCC00"/>
                </a:solidFill>
                <a:effectLst>
                  <a:outerShdw blurRad="38100" dist="38100" dir="2700000" algn="tl">
                    <a:srgbClr val="C0C0C0"/>
                  </a:outerShdw>
                </a:effectLst>
              </a:rPr>
              <a:t>   </a:t>
            </a:r>
          </a:p>
          <a:p>
            <a:pPr algn="ctr">
              <a:buFont typeface="Wingdings 2" pitchFamily="18" charset="2"/>
              <a:buNone/>
            </a:pPr>
            <a:r>
              <a:rPr lang="en-US" altLang="it-IT" sz="3600" smtClean="0">
                <a:solidFill>
                  <a:srgbClr val="000099"/>
                </a:solidFill>
                <a:latin typeface="Bookman Old Style" pitchFamily="18" charset="0"/>
              </a:rPr>
              <a:t>THANK YOU!!</a:t>
            </a:r>
          </a:p>
          <a:p>
            <a:pPr algn="ctr">
              <a:buFont typeface="Wingdings 2" pitchFamily="18" charset="2"/>
              <a:buNone/>
            </a:pPr>
            <a:r>
              <a:rPr lang="it-IT" altLang="it-IT" sz="3600" smtClean="0">
                <a:solidFill>
                  <a:srgbClr val="000099"/>
                </a:solidFill>
                <a:latin typeface="Bookman Old Style" pitchFamily="18" charset="0"/>
              </a:rPr>
              <a:t>… AND LOOKING FORWARD TO </a:t>
            </a:r>
          </a:p>
          <a:p>
            <a:pPr algn="ctr">
              <a:buFont typeface="Wingdings 2" pitchFamily="18" charset="2"/>
              <a:buNone/>
            </a:pPr>
            <a:r>
              <a:rPr lang="it-IT" altLang="it-IT" sz="3600" smtClean="0">
                <a:solidFill>
                  <a:srgbClr val="000099"/>
                </a:solidFill>
                <a:latin typeface="Bookman Old Style" pitchFamily="18" charset="0"/>
              </a:rPr>
              <a:t>A CELEBRATION TOAST IN</a:t>
            </a:r>
          </a:p>
          <a:p>
            <a:pPr algn="ctr">
              <a:buFont typeface="Wingdings 2" pitchFamily="18" charset="2"/>
              <a:buNone/>
            </a:pPr>
            <a:r>
              <a:rPr lang="it-IT" altLang="it-IT" sz="3600" smtClean="0">
                <a:solidFill>
                  <a:srgbClr val="000099"/>
                </a:solidFill>
                <a:latin typeface="Bookman Old Style" pitchFamily="18" charset="0"/>
              </a:rPr>
              <a:t>PAVIA</a:t>
            </a:r>
          </a:p>
          <a:p>
            <a:pPr algn="ctr">
              <a:buFont typeface="Wingdings 2" pitchFamily="18" charset="2"/>
              <a:buNone/>
            </a:pPr>
            <a:endParaRPr lang="it-IT" altLang="it-IT" sz="3600" smtClean="0">
              <a:solidFill>
                <a:srgbClr val="000099"/>
              </a:solidFill>
              <a:latin typeface="Bookman Old Style" pitchFamily="18" charset="0"/>
            </a:endParaRPr>
          </a:p>
          <a:p>
            <a:pPr algn="ctr">
              <a:buFont typeface="Wingdings 2" pitchFamily="18" charset="2"/>
              <a:buNone/>
            </a:pPr>
            <a:r>
              <a:rPr lang="it-IT" altLang="it-IT" sz="2000" b="1" smtClean="0">
                <a:solidFill>
                  <a:srgbClr val="000099"/>
                </a:solidFill>
                <a:latin typeface="Bookman Old Style" pitchFamily="18" charset="0"/>
              </a:rPr>
              <a:t>(ONE OF ITALY’S MOST REKNOWN WINE PRODUCING AREAS)</a:t>
            </a:r>
            <a:endParaRPr lang="en-US" altLang="it-IT" sz="2000" b="1" smtClean="0">
              <a:solidFill>
                <a:srgbClr val="000099"/>
              </a:solidFill>
              <a:latin typeface="Bookman Old Style" pitchFamily="18" charset="0"/>
            </a:endParaRPr>
          </a:p>
          <a:p>
            <a:pPr>
              <a:buFont typeface="Wingdings 2" pitchFamily="18" charset="2"/>
              <a:buNone/>
            </a:pPr>
            <a:r>
              <a:rPr lang="en-GB" altLang="it-IT" sz="1800" smtClean="0">
                <a:solidFill>
                  <a:srgbClr val="000099"/>
                </a:solidFill>
                <a:effectLst>
                  <a:outerShdw blurRad="38100" dist="38100" dir="2700000" algn="tl">
                    <a:srgbClr val="C0C0C0"/>
                  </a:outerShdw>
                </a:effectLst>
                <a:latin typeface="Bookman Old Style" pitchFamily="18" charset="0"/>
              </a:rPr>
              <a:t>                                                                                                                </a:t>
            </a:r>
          </a:p>
        </p:txBody>
      </p:sp>
      <p:pic>
        <p:nvPicPr>
          <p:cNvPr id="55303" name="Picture 7"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28676"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28679" name="Espace réservé du contenu 2"/>
          <p:cNvSpPr>
            <a:spLocks noGrp="1"/>
          </p:cNvSpPr>
          <p:nvPr>
            <p:ph idx="4294967295"/>
          </p:nvPr>
        </p:nvSpPr>
        <p:spPr>
          <a:xfrm>
            <a:off x="0" y="0"/>
            <a:ext cx="9144000" cy="4624388"/>
          </a:xfrm>
        </p:spPr>
        <p:txBody>
          <a:bodyPr/>
          <a:lstStyle/>
          <a:p>
            <a:pPr>
              <a:buFont typeface="Wingdings 2" pitchFamily="18" charset="2"/>
              <a:buNone/>
            </a:pPr>
            <a:r>
              <a:rPr lang="en-GB" altLang="it-IT" sz="3200" dirty="0" smtClean="0">
                <a:solidFill>
                  <a:srgbClr val="FF0000"/>
                </a:solidFill>
                <a:latin typeface="Bookman Old Style" pitchFamily="18" charset="0"/>
              </a:rPr>
              <a:t>              </a:t>
            </a:r>
            <a:r>
              <a:rPr lang="en-GB" altLang="it-IT" sz="3200" dirty="0" smtClean="0">
                <a:solidFill>
                  <a:srgbClr val="000099"/>
                </a:solidFill>
                <a:latin typeface="Bookman Old Style" pitchFamily="18" charset="0"/>
              </a:rPr>
              <a:t>UNIVERSITA’ DEGLI </a:t>
            </a:r>
          </a:p>
          <a:p>
            <a:pPr>
              <a:buFont typeface="Wingdings 2" pitchFamily="18" charset="2"/>
              <a:buNone/>
            </a:pPr>
            <a:r>
              <a:rPr lang="en-GB" altLang="it-IT" sz="3200" dirty="0" smtClean="0">
                <a:solidFill>
                  <a:srgbClr val="000099"/>
                </a:solidFill>
                <a:latin typeface="Bookman Old Style" pitchFamily="18" charset="0"/>
              </a:rPr>
              <a:t>                 STUDI DI PAVIA</a:t>
            </a:r>
          </a:p>
          <a:p>
            <a:pPr>
              <a:buFont typeface="Wingdings 2" pitchFamily="18" charset="2"/>
              <a:buNone/>
            </a:pPr>
            <a:endParaRPr lang="en-GB" altLang="it-IT" sz="3200" dirty="0" smtClean="0">
              <a:solidFill>
                <a:srgbClr val="000099"/>
              </a:solidFill>
              <a:latin typeface="Bookman Old Style" pitchFamily="18" charset="0"/>
            </a:endParaRPr>
          </a:p>
          <a:p>
            <a:pPr algn="ctr">
              <a:buFont typeface="Wingdings 2" pitchFamily="18" charset="2"/>
              <a:buNone/>
            </a:pPr>
            <a:r>
              <a:rPr lang="en-GB" altLang="it-IT" sz="2800" dirty="0" smtClean="0">
                <a:solidFill>
                  <a:srgbClr val="FF9900"/>
                </a:solidFill>
                <a:effectLst>
                  <a:outerShdw blurRad="38100" dist="38100" dir="2700000" algn="tl">
                    <a:srgbClr val="C0C0C0"/>
                  </a:outerShdw>
                </a:effectLst>
                <a:latin typeface="Bookman Old Style" pitchFamily="18" charset="0"/>
              </a:rPr>
              <a:t>The University of Pavia (</a:t>
            </a:r>
            <a:r>
              <a:rPr lang="en-GB" altLang="it-IT" sz="2800" dirty="0" err="1" smtClean="0">
                <a:solidFill>
                  <a:srgbClr val="FF9900"/>
                </a:solidFill>
                <a:effectLst>
                  <a:outerShdw blurRad="38100" dist="38100" dir="2700000" algn="tl">
                    <a:srgbClr val="C0C0C0"/>
                  </a:outerShdw>
                </a:effectLst>
                <a:latin typeface="Bookman Old Style" pitchFamily="18" charset="0"/>
              </a:rPr>
              <a:t>Universitas</a:t>
            </a:r>
            <a:r>
              <a:rPr lang="en-GB" altLang="it-IT" sz="2800" dirty="0" smtClean="0">
                <a:solidFill>
                  <a:srgbClr val="FF9900"/>
                </a:solidFill>
                <a:effectLst>
                  <a:outerShdw blurRad="38100" dist="38100" dir="2700000" algn="tl">
                    <a:srgbClr val="C0C0C0"/>
                  </a:outerShdw>
                </a:effectLst>
                <a:latin typeface="Bookman Old Style" pitchFamily="18" charset="0"/>
              </a:rPr>
              <a:t> </a:t>
            </a:r>
            <a:r>
              <a:rPr lang="en-GB" altLang="it-IT" sz="2800" dirty="0" err="1" smtClean="0">
                <a:solidFill>
                  <a:srgbClr val="FF9900"/>
                </a:solidFill>
                <a:effectLst>
                  <a:outerShdw blurRad="38100" dist="38100" dir="2700000" algn="tl">
                    <a:srgbClr val="C0C0C0"/>
                  </a:outerShdw>
                </a:effectLst>
                <a:latin typeface="Bookman Old Style" pitchFamily="18" charset="0"/>
              </a:rPr>
              <a:t>Studiorum</a:t>
            </a:r>
            <a:endParaRPr lang="en-GB" altLang="it-IT" sz="2800" dirty="0" smtClean="0">
              <a:solidFill>
                <a:srgbClr val="FF9900"/>
              </a:solidFill>
              <a:effectLst>
                <a:outerShdw blurRad="38100" dist="38100" dir="2700000" algn="tl">
                  <a:srgbClr val="C0C0C0"/>
                </a:outerShdw>
              </a:effectLst>
              <a:latin typeface="Bookman Old Style" pitchFamily="18" charset="0"/>
            </a:endParaRPr>
          </a:p>
          <a:p>
            <a:pPr algn="ctr">
              <a:buFont typeface="Wingdings 2" pitchFamily="18" charset="2"/>
              <a:buNone/>
            </a:pPr>
            <a:r>
              <a:rPr lang="en-GB" altLang="it-IT" sz="2800" dirty="0" err="1" smtClean="0">
                <a:solidFill>
                  <a:srgbClr val="FF9900"/>
                </a:solidFill>
                <a:effectLst>
                  <a:outerShdw blurRad="38100" dist="38100" dir="2700000" algn="tl">
                    <a:srgbClr val="C0C0C0"/>
                  </a:outerShdw>
                </a:effectLst>
                <a:latin typeface="Bookman Old Style" pitchFamily="18" charset="0"/>
              </a:rPr>
              <a:t>Ticinensis</a:t>
            </a:r>
            <a:r>
              <a:rPr lang="en-GB" altLang="it-IT" sz="2800" dirty="0" smtClean="0">
                <a:solidFill>
                  <a:srgbClr val="FF9900"/>
                </a:solidFill>
                <a:effectLst>
                  <a:outerShdw blurRad="38100" dist="38100" dir="2700000" algn="tl">
                    <a:srgbClr val="C0C0C0"/>
                  </a:outerShdw>
                </a:effectLst>
                <a:latin typeface="Bookman Old Style" pitchFamily="18" charset="0"/>
              </a:rPr>
              <a:t>) has been active since 1361 (</a:t>
            </a:r>
            <a:r>
              <a:rPr lang="en-GB" altLang="it-IT" sz="2800" dirty="0" err="1" smtClean="0">
                <a:solidFill>
                  <a:srgbClr val="FF9900"/>
                </a:solidFill>
                <a:effectLst>
                  <a:outerShdw blurRad="38100" dist="38100" dir="2700000" algn="tl">
                    <a:srgbClr val="C0C0C0"/>
                  </a:outerShdw>
                </a:effectLst>
                <a:latin typeface="Bookman Old Style" pitchFamily="18" charset="0"/>
              </a:rPr>
              <a:t>Studium</a:t>
            </a:r>
            <a:endParaRPr lang="en-GB" altLang="it-IT" sz="2800" dirty="0" smtClean="0">
              <a:solidFill>
                <a:srgbClr val="FF9900"/>
              </a:solidFill>
              <a:effectLst>
                <a:outerShdw blurRad="38100" dist="38100" dir="2700000" algn="tl">
                  <a:srgbClr val="C0C0C0"/>
                </a:outerShdw>
              </a:effectLst>
              <a:latin typeface="Bookman Old Style" pitchFamily="18" charset="0"/>
            </a:endParaRPr>
          </a:p>
          <a:p>
            <a:pPr algn="ctr">
              <a:buFont typeface="Wingdings 2" pitchFamily="18" charset="2"/>
              <a:buNone/>
            </a:pPr>
            <a:r>
              <a:rPr lang="en-GB" altLang="it-IT" sz="2800" dirty="0" err="1" smtClean="0">
                <a:solidFill>
                  <a:srgbClr val="FF9900"/>
                </a:solidFill>
                <a:effectLst>
                  <a:outerShdw blurRad="38100" dist="38100" dir="2700000" algn="tl">
                    <a:srgbClr val="C0C0C0"/>
                  </a:outerShdw>
                </a:effectLst>
                <a:latin typeface="Bookman Old Style" pitchFamily="18" charset="0"/>
              </a:rPr>
              <a:t>Generale</a:t>
            </a:r>
            <a:r>
              <a:rPr lang="en-GB" altLang="it-IT" sz="2800" dirty="0" smtClean="0">
                <a:solidFill>
                  <a:srgbClr val="FF9900"/>
                </a:solidFill>
                <a:effectLst>
                  <a:outerShdw blurRad="38100" dist="38100" dir="2700000" algn="tl">
                    <a:srgbClr val="C0C0C0"/>
                  </a:outerShdw>
                </a:effectLst>
                <a:latin typeface="Bookman Old Style" pitchFamily="18" charset="0"/>
              </a:rPr>
              <a:t> established by Emperor Charles IV) even</a:t>
            </a:r>
          </a:p>
          <a:p>
            <a:pPr algn="ctr">
              <a:buFont typeface="Wingdings 2" pitchFamily="18" charset="2"/>
              <a:buNone/>
            </a:pPr>
            <a:r>
              <a:rPr lang="en-GB" altLang="it-IT" sz="2800" dirty="0" smtClean="0">
                <a:solidFill>
                  <a:srgbClr val="FF9900"/>
                </a:solidFill>
                <a:effectLst>
                  <a:outerShdw blurRad="38100" dist="38100" dir="2700000" algn="tl">
                    <a:srgbClr val="C0C0C0"/>
                  </a:outerShdw>
                </a:effectLst>
                <a:latin typeface="Bookman Old Style" pitchFamily="18" charset="0"/>
              </a:rPr>
              <a:t>though already in A.D. 835 (at that time Pavia was </a:t>
            </a:r>
          </a:p>
          <a:p>
            <a:pPr algn="ctr">
              <a:buFont typeface="Wingdings 2" pitchFamily="18" charset="2"/>
              <a:buNone/>
            </a:pPr>
            <a:r>
              <a:rPr lang="en-GB" altLang="it-IT" sz="2800" dirty="0" smtClean="0">
                <a:solidFill>
                  <a:srgbClr val="FF9900"/>
                </a:solidFill>
                <a:effectLst>
                  <a:outerShdw blurRad="38100" dist="38100" dir="2700000" algn="tl">
                    <a:srgbClr val="C0C0C0"/>
                  </a:outerShdw>
                </a:effectLst>
                <a:latin typeface="Bookman Old Style" pitchFamily="18" charset="0"/>
              </a:rPr>
              <a:t>the seat of the Holy Roma Empire) a school for the training of Imperial Officials had been established by  Emperor </a:t>
            </a:r>
            <a:r>
              <a:rPr lang="en-GB" altLang="it-IT" sz="2800" dirty="0" err="1" smtClean="0">
                <a:solidFill>
                  <a:srgbClr val="FF9900"/>
                </a:solidFill>
                <a:effectLst>
                  <a:outerShdw blurRad="38100" dist="38100" dir="2700000" algn="tl">
                    <a:srgbClr val="C0C0C0"/>
                  </a:outerShdw>
                </a:effectLst>
                <a:latin typeface="Bookman Old Style" pitchFamily="18" charset="0"/>
              </a:rPr>
              <a:t>Lotharius</a:t>
            </a:r>
            <a:r>
              <a:rPr lang="en-GB" altLang="it-IT" sz="2800" dirty="0" smtClean="0">
                <a:solidFill>
                  <a:srgbClr val="FF9900"/>
                </a:solidFill>
                <a:effectLst>
                  <a:outerShdw blurRad="38100" dist="38100" dir="2700000" algn="tl">
                    <a:srgbClr val="C0C0C0"/>
                  </a:outerShdw>
                </a:effectLst>
                <a:latin typeface="Bookman Old Style" pitchFamily="18" charset="0"/>
              </a:rPr>
              <a:t>. At the time of the Austrian domination of Northern Italy, under Empress Maria </a:t>
            </a:r>
            <a:r>
              <a:rPr lang="en-GB" altLang="it-IT" sz="2800" dirty="0" err="1" smtClean="0">
                <a:solidFill>
                  <a:srgbClr val="FF9900"/>
                </a:solidFill>
                <a:effectLst>
                  <a:outerShdw blurRad="38100" dist="38100" dir="2700000" algn="tl">
                    <a:srgbClr val="C0C0C0"/>
                  </a:outerShdw>
                </a:effectLst>
                <a:latin typeface="Bookman Old Style" pitchFamily="18" charset="0"/>
              </a:rPr>
              <a:t>Theresia</a:t>
            </a:r>
            <a:r>
              <a:rPr lang="en-GB" altLang="it-IT" sz="2800" dirty="0" smtClean="0">
                <a:solidFill>
                  <a:srgbClr val="FF9900"/>
                </a:solidFill>
                <a:effectLst>
                  <a:outerShdw blurRad="38100" dist="38100" dir="2700000" algn="tl">
                    <a:srgbClr val="C0C0C0"/>
                  </a:outerShdw>
                </a:effectLst>
                <a:latin typeface="Bookman Old Style" pitchFamily="18" charset="0"/>
              </a:rPr>
              <a:t> it was the University </a:t>
            </a:r>
          </a:p>
          <a:p>
            <a:pPr algn="ctr">
              <a:buFont typeface="Wingdings 2" pitchFamily="18" charset="2"/>
              <a:buNone/>
            </a:pPr>
            <a:r>
              <a:rPr lang="en-GB" altLang="it-IT" sz="2800" dirty="0" smtClean="0">
                <a:solidFill>
                  <a:srgbClr val="FF9900"/>
                </a:solidFill>
                <a:effectLst>
                  <a:outerShdw blurRad="38100" dist="38100" dir="2700000" algn="tl">
                    <a:srgbClr val="C0C0C0"/>
                  </a:outerShdw>
                </a:effectLst>
                <a:latin typeface="Bookman Old Style" pitchFamily="18" charset="0"/>
              </a:rPr>
              <a:t>of choice for technical and medical training.</a:t>
            </a:r>
          </a:p>
          <a:p>
            <a:endParaRPr lang="en-GB" altLang="it-IT" sz="2800" dirty="0" smtClean="0">
              <a:solidFill>
                <a:srgbClr val="FF9900"/>
              </a:solidFill>
              <a:effectLst>
                <a:outerShdw blurRad="38100" dist="38100" dir="2700000" algn="tl">
                  <a:srgbClr val="C0C0C0"/>
                </a:outerShdw>
              </a:effectLst>
            </a:endParaRPr>
          </a:p>
          <a:p>
            <a:endParaRPr lang="en-GB" altLang="it-IT" dirty="0" smtClean="0"/>
          </a:p>
        </p:txBody>
      </p:sp>
      <p:pic>
        <p:nvPicPr>
          <p:cNvPr id="28680"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6149"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a:spLocks noGrp="1"/>
          </p:cNvSpPr>
          <p:nvPr>
            <p:ph type="ftr" sz="quarter" idx="11"/>
          </p:nvPr>
        </p:nvSpPr>
        <p:spPr>
          <a:xfrm>
            <a:off x="684213" y="6356350"/>
            <a:ext cx="7343775" cy="365125"/>
          </a:xfrm>
        </p:spPr>
        <p:txBody>
          <a:bodyPr/>
          <a:lstStyle/>
          <a:p>
            <a:pPr algn="ctr">
              <a:defRPr/>
            </a:pPr>
            <a:r>
              <a:rPr lang="en-GB" sz="1400" dirty="0" smtClean="0"/>
              <a:t>MAHEVA Kick-Off Meeting, 8-9-10 November at the University of Montpellier 2</a:t>
            </a:r>
            <a:endParaRPr lang="en-GB" sz="1400" dirty="0"/>
          </a:p>
        </p:txBody>
      </p:sp>
      <p:sp>
        <p:nvSpPr>
          <p:cNvPr id="6147" name="Espace réservé du contenu 2"/>
          <p:cNvSpPr>
            <a:spLocks noGrp="1"/>
          </p:cNvSpPr>
          <p:nvPr>
            <p:ph idx="1"/>
          </p:nvPr>
        </p:nvSpPr>
        <p:spPr>
          <a:xfrm>
            <a:off x="179388" y="0"/>
            <a:ext cx="8964612" cy="4624388"/>
          </a:xfrm>
        </p:spPr>
        <p:txBody>
          <a:bodyPr/>
          <a:lstStyle/>
          <a:p>
            <a:pPr>
              <a:buFont typeface="Wingdings 2" pitchFamily="18" charset="2"/>
              <a:buNone/>
            </a:pPr>
            <a:r>
              <a:rPr lang="en-GB" altLang="it-IT" sz="3200" dirty="0" smtClean="0">
                <a:solidFill>
                  <a:srgbClr val="FF0000"/>
                </a:solidFill>
                <a:latin typeface="Bookman Old Style" pitchFamily="18" charset="0"/>
              </a:rPr>
              <a:t>            </a:t>
            </a:r>
            <a:r>
              <a:rPr lang="en-GB" altLang="it-IT" sz="3200" dirty="0" smtClean="0">
                <a:solidFill>
                  <a:srgbClr val="000099"/>
                </a:solidFill>
                <a:latin typeface="Bookman Old Style" pitchFamily="18" charset="0"/>
              </a:rPr>
              <a:t>UNIVERSITA’ DEGLI </a:t>
            </a:r>
          </a:p>
          <a:p>
            <a:pPr>
              <a:buFont typeface="Wingdings 2" pitchFamily="18" charset="2"/>
              <a:buNone/>
            </a:pPr>
            <a:r>
              <a:rPr lang="en-GB" altLang="it-IT" sz="3200" dirty="0" smtClean="0">
                <a:solidFill>
                  <a:srgbClr val="000099"/>
                </a:solidFill>
                <a:latin typeface="Bookman Old Style" pitchFamily="18" charset="0"/>
              </a:rPr>
              <a:t>               STUDI DI PAVIA</a:t>
            </a:r>
          </a:p>
          <a:p>
            <a:endParaRPr lang="en-GB" altLang="it-IT" dirty="0" smtClean="0">
              <a:solidFill>
                <a:srgbClr val="FFCC00"/>
              </a:solidFill>
            </a:endParaRPr>
          </a:p>
          <a:p>
            <a:pPr>
              <a:buFont typeface="Wingdings 2" pitchFamily="18" charset="2"/>
              <a:buNone/>
            </a:pPr>
            <a:endParaRPr lang="en-GB" altLang="it-IT" dirty="0" smtClean="0"/>
          </a:p>
          <a:p>
            <a:pPr>
              <a:buFont typeface="Wingdings 2" pitchFamily="18" charset="2"/>
              <a:buNone/>
            </a:pPr>
            <a:endParaRPr lang="en-GB" altLang="it-IT" dirty="0" smtClean="0"/>
          </a:p>
          <a:p>
            <a:pPr>
              <a:buFont typeface="Wingdings 2" pitchFamily="18" charset="2"/>
              <a:buNone/>
            </a:pPr>
            <a:r>
              <a:rPr lang="en-GB" altLang="it-IT" dirty="0" smtClean="0">
                <a:solidFill>
                  <a:srgbClr val="FF9900"/>
                </a:solidFill>
                <a:effectLst>
                  <a:outerShdw blurRad="38100" dist="38100" dir="2700000" algn="tl">
                    <a:srgbClr val="C0C0C0"/>
                  </a:outerShdw>
                </a:effectLst>
                <a:latin typeface="Bookman Old Style" pitchFamily="18" charset="0"/>
              </a:rPr>
              <a:t>Some of its most illustrious Professors of the past:</a:t>
            </a:r>
          </a:p>
          <a:p>
            <a:pPr>
              <a:buFont typeface="Wingdings 2" pitchFamily="18" charset="2"/>
              <a:buNone/>
            </a:pPr>
            <a:endParaRPr lang="en-GB" altLang="it-IT" dirty="0"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z="1800" dirty="0" err="1" smtClean="0">
                <a:solidFill>
                  <a:srgbClr val="FF9900"/>
                </a:solidFill>
                <a:effectLst>
                  <a:outerShdw blurRad="38100" dist="38100" dir="2700000" algn="tl">
                    <a:srgbClr val="C0C0C0"/>
                  </a:outerShdw>
                </a:effectLst>
                <a:latin typeface="Bookman Old Style" pitchFamily="18" charset="0"/>
              </a:rPr>
              <a:t>Lazzaro</a:t>
            </a:r>
            <a:r>
              <a:rPr lang="en-GB" altLang="it-IT" sz="1800" dirty="0" smtClean="0">
                <a:solidFill>
                  <a:srgbClr val="FF9900"/>
                </a:solidFill>
                <a:effectLst>
                  <a:outerShdw blurRad="38100" dist="38100" dir="2700000" algn="tl">
                    <a:srgbClr val="C0C0C0"/>
                  </a:outerShdw>
                </a:effectLst>
                <a:latin typeface="Bookman Old Style" pitchFamily="18" charset="0"/>
              </a:rPr>
              <a:t> SPALLANZANI (1729-1799, biologist and physiologist)</a:t>
            </a:r>
          </a:p>
          <a:p>
            <a:pPr>
              <a:buFont typeface="Wingdings 2" pitchFamily="18" charset="2"/>
              <a:buNone/>
            </a:pPr>
            <a:r>
              <a:rPr lang="en-GB" altLang="it-IT" sz="1800" dirty="0" smtClean="0">
                <a:solidFill>
                  <a:srgbClr val="FF9900"/>
                </a:solidFill>
                <a:effectLst>
                  <a:outerShdw blurRad="38100" dist="38100" dir="2700000" algn="tl">
                    <a:srgbClr val="C0C0C0"/>
                  </a:outerShdw>
                </a:effectLst>
                <a:latin typeface="Bookman Old Style" pitchFamily="18" charset="0"/>
              </a:rPr>
              <a:t>Lorenzo MASCHERONI (1750-1800. mathematician)</a:t>
            </a:r>
          </a:p>
          <a:p>
            <a:pPr>
              <a:buFont typeface="Wingdings 2" pitchFamily="18" charset="2"/>
              <a:buNone/>
            </a:pPr>
            <a:r>
              <a:rPr lang="en-GB" altLang="it-IT" sz="1800" dirty="0" smtClean="0">
                <a:solidFill>
                  <a:srgbClr val="FF9900"/>
                </a:solidFill>
                <a:effectLst>
                  <a:outerShdw blurRad="38100" dist="38100" dir="2700000" algn="tl">
                    <a:srgbClr val="C0C0C0"/>
                  </a:outerShdw>
                </a:effectLst>
                <a:latin typeface="Bookman Old Style" pitchFamily="18" charset="0"/>
              </a:rPr>
              <a:t>Alessandro VOLTA (1745-1827, physicist and discoverer of the battery)</a:t>
            </a:r>
          </a:p>
          <a:p>
            <a:pPr>
              <a:buFont typeface="Wingdings 2" pitchFamily="18" charset="2"/>
              <a:buNone/>
            </a:pPr>
            <a:r>
              <a:rPr lang="en-GB" altLang="it-IT" sz="1800" dirty="0" smtClean="0">
                <a:solidFill>
                  <a:srgbClr val="FF9900"/>
                </a:solidFill>
                <a:effectLst>
                  <a:outerShdw blurRad="38100" dist="38100" dir="2700000" algn="tl">
                    <a:srgbClr val="C0C0C0"/>
                  </a:outerShdw>
                </a:effectLst>
                <a:latin typeface="Bookman Old Style" pitchFamily="18" charset="0"/>
              </a:rPr>
              <a:t>Antonio SCARPA (1752-1842, surgeon and physician)</a:t>
            </a:r>
          </a:p>
          <a:p>
            <a:pPr>
              <a:buFont typeface="Wingdings 2" pitchFamily="18" charset="2"/>
              <a:buNone/>
            </a:pPr>
            <a:r>
              <a:rPr lang="en-GB" altLang="it-IT" sz="1800" dirty="0" smtClean="0">
                <a:solidFill>
                  <a:srgbClr val="FF9900"/>
                </a:solidFill>
                <a:effectLst>
                  <a:outerShdw blurRad="38100" dist="38100" dir="2700000" algn="tl">
                    <a:srgbClr val="C0C0C0"/>
                  </a:outerShdw>
                </a:effectLst>
                <a:latin typeface="Bookman Old Style" pitchFamily="18" charset="0"/>
              </a:rPr>
              <a:t>Vincenzo MONTI (1754-1828, poet and playwright)</a:t>
            </a:r>
          </a:p>
          <a:p>
            <a:pPr>
              <a:buFont typeface="Wingdings 2" pitchFamily="18" charset="2"/>
              <a:buNone/>
            </a:pPr>
            <a:r>
              <a:rPr lang="en-GB" altLang="it-IT" sz="1800" dirty="0" smtClean="0">
                <a:solidFill>
                  <a:srgbClr val="FF9900"/>
                </a:solidFill>
                <a:effectLst>
                  <a:outerShdw blurRad="38100" dist="38100" dir="2700000" algn="tl">
                    <a:srgbClr val="C0C0C0"/>
                  </a:outerShdw>
                </a:effectLst>
                <a:latin typeface="Bookman Old Style" pitchFamily="18" charset="0"/>
              </a:rPr>
              <a:t>Ugo FOSCOLO (1778-1827, poet and writer)</a:t>
            </a:r>
          </a:p>
          <a:p>
            <a:pPr>
              <a:buFont typeface="Wingdings 2" pitchFamily="18" charset="2"/>
              <a:buNone/>
            </a:pPr>
            <a:r>
              <a:rPr lang="en-GB" altLang="it-IT" sz="1800" dirty="0" smtClean="0">
                <a:solidFill>
                  <a:srgbClr val="FF9900"/>
                </a:solidFill>
                <a:effectLst>
                  <a:outerShdw blurRad="38100" dist="38100" dir="2700000" algn="tl">
                    <a:srgbClr val="C0C0C0"/>
                  </a:outerShdw>
                </a:effectLst>
                <a:latin typeface="Bookman Old Style" pitchFamily="18" charset="0"/>
              </a:rPr>
              <a:t>Carlo FORLANINI (1847-1918, physician and inventor of the pneumothorax)</a:t>
            </a:r>
          </a:p>
          <a:p>
            <a:pPr>
              <a:buFont typeface="Wingdings 2" pitchFamily="18" charset="2"/>
              <a:buNone/>
            </a:pPr>
            <a:r>
              <a:rPr lang="en-GB" altLang="it-IT" sz="1800" dirty="0" smtClean="0">
                <a:solidFill>
                  <a:srgbClr val="FF9900"/>
                </a:solidFill>
                <a:effectLst>
                  <a:outerShdw blurRad="38100" dist="38100" dir="2700000" algn="tl">
                    <a:srgbClr val="C0C0C0"/>
                  </a:outerShdw>
                </a:effectLst>
                <a:latin typeface="Bookman Old Style" pitchFamily="18" charset="0"/>
              </a:rPr>
              <a:t>Camillo GOLGI (1843-1926, physician and Nobel Prize for Medicine)</a:t>
            </a:r>
          </a:p>
          <a:p>
            <a:pPr>
              <a:buFont typeface="Wingdings 2" pitchFamily="18" charset="2"/>
              <a:buNone/>
            </a:pPr>
            <a:endParaRPr lang="en-GB" altLang="it-IT" sz="1800" dirty="0" smtClean="0">
              <a:solidFill>
                <a:srgbClr val="FF9900"/>
              </a:solidFill>
              <a:effectLst>
                <a:outerShdw blurRad="38100" dist="38100" dir="2700000" algn="tl">
                  <a:srgbClr val="C0C0C0"/>
                </a:outerShdw>
              </a:effectLst>
              <a:latin typeface="Bookman Old Style" pitchFamily="18" charset="0"/>
            </a:endParaRPr>
          </a:p>
        </p:txBody>
      </p:sp>
      <p:pic>
        <p:nvPicPr>
          <p:cNvPr id="6154" name="Picture 10"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30724"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30727" name="Espace réservé du contenu 2"/>
          <p:cNvSpPr>
            <a:spLocks noGrp="1"/>
          </p:cNvSpPr>
          <p:nvPr>
            <p:ph idx="4294967295"/>
          </p:nvPr>
        </p:nvSpPr>
        <p:spPr>
          <a:xfrm>
            <a:off x="179388" y="0"/>
            <a:ext cx="8964612"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p>
          <a:p>
            <a:endParaRPr lang="en-GB" altLang="it-IT" smtClean="0">
              <a:solidFill>
                <a:srgbClr val="FFCC00"/>
              </a:solidFill>
            </a:endParaRPr>
          </a:p>
          <a:p>
            <a:pPr>
              <a:buFont typeface="Wingdings 2" pitchFamily="18" charset="2"/>
              <a:buNone/>
            </a:pPr>
            <a:endParaRPr lang="en-GB" altLang="it-IT" smtClean="0"/>
          </a:p>
          <a:p>
            <a:pPr>
              <a:buFont typeface="Wingdings 2" pitchFamily="18" charset="2"/>
              <a:buNone/>
            </a:pPr>
            <a:endParaRPr lang="en-GB" altLang="it-IT" smtClean="0"/>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and of the present:</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z="1800" smtClean="0">
                <a:solidFill>
                  <a:srgbClr val="FF9900"/>
                </a:solidFill>
                <a:effectLst>
                  <a:outerShdw blurRad="38100" dist="38100" dir="2700000" algn="tl">
                    <a:srgbClr val="C0C0C0"/>
                  </a:outerShdw>
                </a:effectLst>
                <a:latin typeface="Bookman Old Style" pitchFamily="18" charset="0"/>
              </a:rPr>
              <a:t>Giulio NATTA  (1903-1979, chemist and Nobel Prize for Chemistry)</a:t>
            </a:r>
          </a:p>
          <a:p>
            <a:pPr>
              <a:buFont typeface="Wingdings 2" pitchFamily="18" charset="2"/>
              <a:buNone/>
            </a:pPr>
            <a:r>
              <a:rPr lang="en-GB" altLang="it-IT" sz="1800" smtClean="0">
                <a:solidFill>
                  <a:srgbClr val="FF9900"/>
                </a:solidFill>
                <a:effectLst>
                  <a:outerShdw blurRad="38100" dist="38100" dir="2700000" algn="tl">
                    <a:srgbClr val="C0C0C0"/>
                  </a:outerShdw>
                </a:effectLst>
                <a:latin typeface="Bookman Old Style" pitchFamily="18" charset="0"/>
              </a:rPr>
              <a:t>Carlo RUBBIA (1934-   , physicist and Nobel Prize for Physics)</a:t>
            </a:r>
          </a:p>
          <a:p>
            <a:pPr>
              <a:buFont typeface="Wingdings 2" pitchFamily="18" charset="2"/>
              <a:buNone/>
            </a:pPr>
            <a:endParaRPr lang="en-GB" altLang="it-IT" sz="1800"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endParaRPr lang="en-GB" altLang="it-IT" sz="1800" smtClean="0">
              <a:solidFill>
                <a:srgbClr val="FF9900"/>
              </a:solidFill>
              <a:effectLst>
                <a:outerShdw blurRad="38100" dist="38100" dir="2700000" algn="tl">
                  <a:srgbClr val="C0C0C0"/>
                </a:outerShdw>
              </a:effectLst>
              <a:latin typeface="Bookman Old Style" pitchFamily="18" charset="0"/>
            </a:endParaRPr>
          </a:p>
        </p:txBody>
      </p:sp>
      <p:pic>
        <p:nvPicPr>
          <p:cNvPr id="30728"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26628"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26631"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p>
          <a:p>
            <a:endParaRPr lang="en-GB" altLang="it-IT" smtClean="0">
              <a:solidFill>
                <a:srgbClr val="FFCC00"/>
              </a:solidFill>
            </a:endParaRPr>
          </a:p>
          <a:p>
            <a:pPr>
              <a:buFont typeface="Wingdings 2" pitchFamily="18" charset="2"/>
              <a:buNone/>
            </a:pPr>
            <a:endParaRPr lang="en-GB" altLang="it-IT" sz="2000" smtClean="0">
              <a:solidFill>
                <a:srgbClr val="FF9900"/>
              </a:solidFill>
              <a:effectLst>
                <a:outerShdw blurRad="38100" dist="38100" dir="2700000" algn="tl">
                  <a:srgbClr val="C0C0C0"/>
                </a:outerShdw>
              </a:effectLst>
              <a:latin typeface="Bookman Old Style" pitchFamily="18" charset="0"/>
            </a:endParaRPr>
          </a:p>
          <a:p>
            <a:pPr algn="ct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The University of Pavia operates on three campuses: the main one </a:t>
            </a:r>
          </a:p>
          <a:p>
            <a:pPr algn="ct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in Pavia, and two dependencies: one in Mantova (Engineering) and one in Cremona (Faculty of Musicology). Overall, the University of Pavia currently offers 103 degree curricula (at BSc and MSc level) to 24000 students, through 9 Faculties and 1000 academic staff.</a:t>
            </a:r>
          </a:p>
          <a:p>
            <a:pPr algn="ct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The University of Pavia has over 310 exchange agreements with</a:t>
            </a:r>
          </a:p>
          <a:p>
            <a:pPr algn="ct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other Universities all over the World. It is a member of the Coimbra Group, an association of 39 high-status European Universities.</a:t>
            </a:r>
          </a:p>
          <a:p>
            <a:pPr algn="ct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The University of Pavia has 15 University Residences for students, with one of the highest such ratios in Italy. It also features  several Canteens,  a Recreational Center with Swimming Pools, and offers students the possibility to practice several sports (from Archery to Canoeing to Rugby) and music (University Orchestra and Choir).</a:t>
            </a:r>
          </a:p>
        </p:txBody>
      </p:sp>
      <p:pic>
        <p:nvPicPr>
          <p:cNvPr id="26632"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59396"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59399"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p>
          <a:p>
            <a:endParaRPr lang="en-GB" altLang="it-IT" smtClean="0">
              <a:solidFill>
                <a:srgbClr val="FFCC00"/>
              </a:solidFill>
            </a:endParaRPr>
          </a:p>
          <a:p>
            <a:pPr>
              <a:buFont typeface="Wingdings 2" pitchFamily="18" charset="2"/>
              <a:buNone/>
            </a:pPr>
            <a:endParaRPr lang="en-GB" altLang="it-IT" sz="2000" smtClean="0">
              <a:solidFill>
                <a:srgbClr val="FF9900"/>
              </a:solidFill>
              <a:effectLst>
                <a:outerShdw blurRad="38100" dist="38100" dir="2700000" algn="tl">
                  <a:srgbClr val="C0C0C0"/>
                </a:outerShdw>
              </a:effectLst>
              <a:latin typeface="Bookman Old Style" pitchFamily="18" charset="0"/>
            </a:endParaRPr>
          </a:p>
          <a:p>
            <a:pPr algn="ct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The University of Pavia is constantly ranked among the first 3 medium-sized Italian Universities based on a composite score.</a:t>
            </a:r>
          </a:p>
          <a:p>
            <a:pPr algn="ctr">
              <a:buFont typeface="Wingdings 2" pitchFamily="18" charset="2"/>
              <a:buNone/>
            </a:pPr>
            <a:endParaRPr lang="en-GB" altLang="it-IT" sz="2000" smtClean="0">
              <a:solidFill>
                <a:srgbClr val="FF9900"/>
              </a:solidFill>
              <a:effectLst>
                <a:outerShdw blurRad="38100" dist="38100" dir="2700000" algn="tl">
                  <a:srgbClr val="C0C0C0"/>
                </a:outerShdw>
              </a:effectLst>
              <a:latin typeface="Bookman Old Style" pitchFamily="18" charset="0"/>
            </a:endParaRPr>
          </a:p>
          <a:p>
            <a:pPr algn="ctr">
              <a:buFont typeface="Wingdings 2" pitchFamily="18" charset="2"/>
              <a:buNone/>
            </a:pPr>
            <a:r>
              <a:rPr lang="en-GB" altLang="it-IT" sz="2000" smtClean="0">
                <a:solidFill>
                  <a:srgbClr val="FF9900"/>
                </a:solidFill>
                <a:effectLst>
                  <a:outerShdw blurRad="38100" dist="38100" dir="2700000" algn="tl">
                    <a:srgbClr val="C0C0C0"/>
                  </a:outerShdw>
                </a:effectLst>
                <a:latin typeface="Bookman Old Style" pitchFamily="18" charset="0"/>
              </a:rPr>
              <a:t>The University of Pavia so far has generated 9 Academic Spinoff Companies operating in different research fields:</a:t>
            </a:r>
          </a:p>
          <a:p>
            <a:pPr algn="ctr">
              <a:buFont typeface="Wingdings 2" pitchFamily="18" charset="2"/>
              <a:buNone/>
            </a:pPr>
            <a:endParaRPr lang="en-GB" altLang="it-IT" sz="2000" smtClean="0">
              <a:solidFill>
                <a:srgbClr val="FF9900"/>
              </a:solidFill>
              <a:effectLst>
                <a:outerShdw blurRad="38100" dist="38100" dir="2700000" algn="tl">
                  <a:srgbClr val="C0C0C0"/>
                </a:outerShdw>
              </a:effectLst>
              <a:latin typeface="Bookman Old Style" pitchFamily="18" charset="0"/>
            </a:endParaRPr>
          </a:p>
          <a:p>
            <a:r>
              <a:rPr lang="en-US" altLang="it-IT" sz="1800" smtClean="0">
                <a:solidFill>
                  <a:srgbClr val="FF9900"/>
                </a:solidFill>
                <a:effectLst>
                  <a:outerShdw blurRad="38100" dist="38100" dir="2700000" algn="tl">
                    <a:srgbClr val="C0C0C0"/>
                  </a:outerShdw>
                </a:effectLst>
                <a:latin typeface="Bookman Old Style" pitchFamily="18" charset="0"/>
              </a:rPr>
              <a:t>BRIGHT SOLUTIONS Srl, solid state lasers and optoelectronics</a:t>
            </a:r>
          </a:p>
          <a:p>
            <a:r>
              <a:rPr lang="en-US" altLang="it-IT" sz="1800" smtClean="0">
                <a:solidFill>
                  <a:srgbClr val="FF9900"/>
                </a:solidFill>
                <a:effectLst>
                  <a:outerShdw blurRad="38100" dist="38100" dir="2700000" algn="tl">
                    <a:srgbClr val="C0C0C0"/>
                  </a:outerShdw>
                </a:effectLst>
                <a:latin typeface="Bookman Old Style" pitchFamily="18" charset="0"/>
              </a:rPr>
              <a:t>INVENTO Scrl, sensors, and innovative electronics </a:t>
            </a:r>
          </a:p>
          <a:p>
            <a:r>
              <a:rPr lang="en-US" altLang="it-IT" sz="1800" smtClean="0">
                <a:solidFill>
                  <a:srgbClr val="FF9900"/>
                </a:solidFill>
                <a:effectLst>
                  <a:outerShdw blurRad="38100" dist="38100" dir="2700000" algn="tl">
                    <a:srgbClr val="C0C0C0"/>
                  </a:outerShdw>
                </a:effectLst>
                <a:latin typeface="Bookman Old Style" pitchFamily="18" charset="0"/>
              </a:rPr>
              <a:t>MICROGENOMICS Srl, genom analysis by Array-CGH techniques</a:t>
            </a:r>
          </a:p>
          <a:p>
            <a:r>
              <a:rPr lang="en-US" altLang="it-IT" sz="1800" smtClean="0">
                <a:solidFill>
                  <a:srgbClr val="FF9900"/>
                </a:solidFill>
                <a:effectLst>
                  <a:outerShdw blurRad="38100" dist="38100" dir="2700000" algn="tl">
                    <a:srgbClr val="C0C0C0"/>
                  </a:outerShdw>
                </a:effectLst>
                <a:latin typeface="Bookman Old Style" pitchFamily="18" charset="0"/>
              </a:rPr>
              <a:t>PLASMORE Srl, portable biosensors </a:t>
            </a:r>
          </a:p>
          <a:p>
            <a:r>
              <a:rPr lang="en-US" altLang="it-IT" sz="1800" smtClean="0">
                <a:solidFill>
                  <a:srgbClr val="FF9900"/>
                </a:solidFill>
                <a:effectLst>
                  <a:outerShdw blurRad="38100" dist="38100" dir="2700000" algn="tl">
                    <a:srgbClr val="C0C0C0"/>
                  </a:outerShdw>
                </a:effectLst>
                <a:latin typeface="Bookman Old Style" pitchFamily="18" charset="0"/>
              </a:rPr>
              <a:t>SPIREWARE Srl, medical devices in memory form alloys </a:t>
            </a:r>
          </a:p>
          <a:p>
            <a:r>
              <a:rPr lang="en-US" altLang="it-IT" sz="1800" smtClean="0">
                <a:solidFill>
                  <a:srgbClr val="FF9900"/>
                </a:solidFill>
                <a:effectLst>
                  <a:outerShdw blurRad="38100" dist="38100" dir="2700000" algn="tl">
                    <a:srgbClr val="C0C0C0"/>
                  </a:outerShdw>
                </a:effectLst>
                <a:latin typeface="Bookman Old Style" pitchFamily="18" charset="0"/>
              </a:rPr>
              <a:t>UN.E.CO. Srl, innovative technologies for environmental protection</a:t>
            </a:r>
            <a:endParaRPr lang="en-GB" altLang="it-IT" sz="1800" smtClean="0">
              <a:solidFill>
                <a:srgbClr val="FF9900"/>
              </a:solidFill>
              <a:effectLst>
                <a:outerShdw blurRad="38100" dist="38100" dir="2700000" algn="tl">
                  <a:srgbClr val="C0C0C0"/>
                </a:outerShdw>
              </a:effectLst>
              <a:latin typeface="Bookman Old Style" pitchFamily="18" charset="0"/>
            </a:endParaRPr>
          </a:p>
        </p:txBody>
      </p:sp>
      <p:pic>
        <p:nvPicPr>
          <p:cNvPr id="59400"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32772"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32775"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p>
          <a:p>
            <a:pPr>
              <a:buFont typeface="Wingdings 2" pitchFamily="18" charset="2"/>
              <a:buNone/>
            </a:pPr>
            <a:endParaRPr lang="en-GB" altLang="it-IT" smtClean="0">
              <a:solidFill>
                <a:srgbClr val="FFCC00"/>
              </a:solidFill>
            </a:endParaRPr>
          </a:p>
          <a:p>
            <a:pPr>
              <a:buFont typeface="Wingdings 2" pitchFamily="18" charset="2"/>
              <a:buNone/>
            </a:pPr>
            <a:endParaRPr lang="en-GB" altLang="it-IT" smtClean="0">
              <a:solidFill>
                <a:srgbClr val="FFCC00"/>
              </a:solidFill>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SOME IMAGES OF THE UNIVERSITY:</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the Scarpa Anatomy Hall</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p:txBody>
      </p:sp>
      <p:pic>
        <p:nvPicPr>
          <p:cNvPr id="32776"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394_26_8-nature205x2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565400"/>
            <a:ext cx="3887788" cy="3887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34820"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34823"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p>
          <a:p>
            <a:pPr>
              <a:buFont typeface="Wingdings 2" pitchFamily="18" charset="2"/>
              <a:buNone/>
            </a:pPr>
            <a:endParaRPr lang="en-GB" altLang="it-IT" smtClean="0">
              <a:solidFill>
                <a:srgbClr val="FFCC00"/>
              </a:solidFill>
            </a:endParaRPr>
          </a:p>
          <a:p>
            <a:pPr>
              <a:buFont typeface="Wingdings 2" pitchFamily="18" charset="2"/>
              <a:buNone/>
            </a:pPr>
            <a:endParaRPr lang="en-GB" altLang="it-IT" smtClean="0">
              <a:solidFill>
                <a:srgbClr val="FFCC00"/>
              </a:solidFill>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SOME IMAGES OF THE UNIVERSITY:</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the Volta</a:t>
            </a: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Lecture Hall</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p:txBody>
      </p:sp>
      <p:pic>
        <p:nvPicPr>
          <p:cNvPr id="34824"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aula-vol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2708275"/>
            <a:ext cx="5553075"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229-930_universita-di-pav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4"/>
          <p:cNvSpPr>
            <a:spLocks noGrp="1"/>
          </p:cNvSpPr>
          <p:nvPr>
            <p:ph type="title" idx="4294967295"/>
          </p:nvPr>
        </p:nvSpPr>
        <p:spPr>
          <a:xfrm>
            <a:off x="457200" y="765175"/>
            <a:ext cx="8229600" cy="792163"/>
          </a:xfrm>
        </p:spPr>
        <p:txBody>
          <a:bodyPr>
            <a:normAutofit fontScale="90000"/>
          </a:bodyPr>
          <a:lstStyle/>
          <a:p>
            <a:pPr fontAlgn="auto">
              <a:spcAft>
                <a:spcPts val="0"/>
              </a:spcAft>
              <a:defRPr/>
            </a:pPr>
            <a:r>
              <a:rPr lang="en-GB" sz="3100" b="1" dirty="0" smtClean="0">
                <a:latin typeface="Lucida Sans" pitchFamily="34" charset="0"/>
              </a:rPr>
              <a:t/>
            </a:r>
            <a:br>
              <a:rPr lang="en-GB" sz="3100" b="1" dirty="0" smtClean="0">
                <a:latin typeface="Lucida Sans" pitchFamily="34" charset="0"/>
              </a:rPr>
            </a:br>
            <a:r>
              <a:rPr lang="en-GB" dirty="0" smtClean="0">
                <a:latin typeface="Lucida Sans" pitchFamily="34" charset="0"/>
              </a:rPr>
              <a:t/>
            </a:r>
            <a:br>
              <a:rPr lang="en-GB" dirty="0" smtClean="0">
                <a:latin typeface="Lucida Sans" pitchFamily="34" charset="0"/>
              </a:rPr>
            </a:br>
            <a:endParaRPr lang="en-GB" sz="2700" dirty="0">
              <a:latin typeface="Arial Black" pitchFamily="34" charset="0"/>
            </a:endParaRPr>
          </a:p>
        </p:txBody>
      </p:sp>
      <p:pic>
        <p:nvPicPr>
          <p:cNvPr id="36868" name="Image 6" descr="Logo Maheva-1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388" y="188913"/>
            <a:ext cx="166211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Image 7" descr="ole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88913"/>
            <a:ext cx="679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a:xfrm>
            <a:off x="684213" y="6356350"/>
            <a:ext cx="7343775" cy="365125"/>
          </a:xfrm>
          <a:prstGeom prst="rect">
            <a:avLst/>
          </a:prstGeom>
          <a:noFill/>
        </p:spPr>
        <p:txBody>
          <a:bodyPr lIns="0" tIns="0" rIns="0" bIns="0" anchor="b"/>
          <a:lstStyle/>
          <a:p>
            <a:pPr algn="ctr" fontAlgn="auto">
              <a:spcBef>
                <a:spcPts val="0"/>
              </a:spcBef>
              <a:spcAft>
                <a:spcPts val="0"/>
              </a:spcAft>
              <a:defRPr/>
            </a:pPr>
            <a:r>
              <a:rPr lang="en-GB" sz="1400" dirty="0">
                <a:solidFill>
                  <a:schemeClr val="tx2">
                    <a:shade val="90000"/>
                  </a:schemeClr>
                </a:solidFill>
                <a:latin typeface="+mn-lt"/>
                <a:cs typeface="+mn-cs"/>
              </a:rPr>
              <a:t>MAHEVA Kick-Off Meeting, 8-9-10 November at the University of Montpellier 2</a:t>
            </a:r>
            <a:endParaRPr lang="en-GB" sz="1400" dirty="0">
              <a:solidFill>
                <a:schemeClr val="tx2">
                  <a:shade val="90000"/>
                </a:schemeClr>
              </a:solidFill>
              <a:latin typeface="+mn-lt"/>
              <a:cs typeface="+mn-cs"/>
            </a:endParaRPr>
          </a:p>
        </p:txBody>
      </p:sp>
      <p:sp>
        <p:nvSpPr>
          <p:cNvPr id="36871" name="Espace réservé du contenu 2"/>
          <p:cNvSpPr>
            <a:spLocks noGrp="1"/>
          </p:cNvSpPr>
          <p:nvPr>
            <p:ph idx="4294967295"/>
          </p:nvPr>
        </p:nvSpPr>
        <p:spPr>
          <a:xfrm>
            <a:off x="0" y="0"/>
            <a:ext cx="8893175" cy="4624388"/>
          </a:xfrm>
        </p:spPr>
        <p:txBody>
          <a:bodyPr/>
          <a:lstStyle/>
          <a:p>
            <a:pPr>
              <a:buFont typeface="Wingdings 2" pitchFamily="18" charset="2"/>
              <a:buNone/>
            </a:pPr>
            <a:r>
              <a:rPr lang="en-GB" altLang="it-IT" sz="3200" smtClean="0">
                <a:solidFill>
                  <a:srgbClr val="FF0000"/>
                </a:solidFill>
                <a:latin typeface="Bookman Old Style" pitchFamily="18" charset="0"/>
              </a:rPr>
              <a:t>             </a:t>
            </a:r>
            <a:r>
              <a:rPr lang="en-GB" altLang="it-IT" sz="3200" smtClean="0">
                <a:solidFill>
                  <a:srgbClr val="000099"/>
                </a:solidFill>
                <a:latin typeface="Bookman Old Style" pitchFamily="18" charset="0"/>
              </a:rPr>
              <a:t>UNIVERSITA’ DEGLI </a:t>
            </a:r>
          </a:p>
          <a:p>
            <a:pPr>
              <a:buFont typeface="Wingdings 2" pitchFamily="18" charset="2"/>
              <a:buNone/>
            </a:pPr>
            <a:r>
              <a:rPr lang="en-GB" altLang="it-IT" sz="3200" smtClean="0">
                <a:solidFill>
                  <a:srgbClr val="000099"/>
                </a:solidFill>
                <a:latin typeface="Bookman Old Style" pitchFamily="18" charset="0"/>
              </a:rPr>
              <a:t>                STUDI DI PAVIA</a:t>
            </a:r>
          </a:p>
          <a:p>
            <a:pPr>
              <a:buFont typeface="Wingdings 2" pitchFamily="18" charset="2"/>
              <a:buNone/>
            </a:pPr>
            <a:endParaRPr lang="en-GB" altLang="it-IT" smtClean="0">
              <a:solidFill>
                <a:srgbClr val="FFCC00"/>
              </a:solidFill>
            </a:endParaRPr>
          </a:p>
          <a:p>
            <a:pPr>
              <a:buFont typeface="Wingdings 2" pitchFamily="18" charset="2"/>
              <a:buNone/>
            </a:pPr>
            <a:endParaRPr lang="en-GB" altLang="it-IT" smtClean="0">
              <a:solidFill>
                <a:srgbClr val="FFCC00"/>
              </a:solidFill>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SOME IMAGES OF THE UNIVERSITY:</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the Volta</a:t>
            </a: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experiment</a:t>
            </a:r>
          </a:p>
          <a:p>
            <a:pPr>
              <a:buFont typeface="Wingdings 2" pitchFamily="18" charset="2"/>
              <a:buNone/>
            </a:pPr>
            <a:r>
              <a:rPr lang="en-GB" altLang="it-IT" smtClean="0">
                <a:solidFill>
                  <a:srgbClr val="FF9900"/>
                </a:solidFill>
                <a:effectLst>
                  <a:outerShdw blurRad="38100" dist="38100" dir="2700000" algn="tl">
                    <a:srgbClr val="C0C0C0"/>
                  </a:outerShdw>
                </a:effectLst>
                <a:latin typeface="Bookman Old Style" pitchFamily="18" charset="0"/>
              </a:rPr>
              <a:t>                                                          set-up</a:t>
            </a:r>
          </a:p>
          <a:p>
            <a:pPr>
              <a:buFont typeface="Wingdings 2" pitchFamily="18" charset="2"/>
              <a:buNone/>
            </a:pPr>
            <a:endParaRPr lang="en-GB" altLang="it-IT" smtClean="0">
              <a:solidFill>
                <a:srgbClr val="FF9900"/>
              </a:solidFill>
              <a:effectLst>
                <a:outerShdw blurRad="38100" dist="38100" dir="2700000" algn="tl">
                  <a:srgbClr val="C0C0C0"/>
                </a:outerShdw>
              </a:effectLst>
              <a:latin typeface="Bookman Old Style" pitchFamily="18" charset="0"/>
            </a:endParaRPr>
          </a:p>
        </p:txBody>
      </p:sp>
      <p:pic>
        <p:nvPicPr>
          <p:cNvPr id="36872" name="Picture 8" descr="logoc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95421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pilaVol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636838"/>
            <a:ext cx="4968875" cy="372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397</TotalTime>
  <Words>911</Words>
  <Application>Microsoft Office PowerPoint</Application>
  <PresentationFormat>Presentazione su schermo (4:3)</PresentationFormat>
  <Paragraphs>234</Paragraphs>
  <Slides>18</Slides>
  <Notes>17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Constantia</vt:lpstr>
      <vt:lpstr>Arial</vt:lpstr>
      <vt:lpstr>Calibri</vt:lpstr>
      <vt:lpstr>Wingdings 2</vt:lpstr>
      <vt:lpstr>Lucida Sans</vt:lpstr>
      <vt:lpstr>Arial Black</vt:lpstr>
      <vt:lpstr>Bookman Old Style</vt:lpstr>
      <vt:lpstr>Débit</vt:lpstr>
      <vt:lpstr>QANTUS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MAHEVA</dc:title>
  <dc:creator>Audrey</dc:creator>
  <cp:lastModifiedBy>Andrea</cp:lastModifiedBy>
  <cp:revision>13</cp:revision>
  <dcterms:created xsi:type="dcterms:W3CDTF">2010-11-02T17:17:00Z</dcterms:created>
  <dcterms:modified xsi:type="dcterms:W3CDTF">2014-04-11T12:56:11Z</dcterms:modified>
</cp:coreProperties>
</file>